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91" r:id="rId1"/>
    <p:sldMasterId id="2147483692" r:id="rId2"/>
  </p:sldMasterIdLst>
  <p:notesMasterIdLst>
    <p:notesMasterId r:id="rId107"/>
  </p:notesMasterIdLst>
  <p:handoutMasterIdLst>
    <p:handoutMasterId r:id="rId108"/>
  </p:handoutMasterIdLst>
  <p:sldIdLst>
    <p:sldId id="336" r:id="rId3"/>
    <p:sldId id="889" r:id="rId4"/>
    <p:sldId id="636" r:id="rId5"/>
    <p:sldId id="859" r:id="rId6"/>
    <p:sldId id="840" r:id="rId7"/>
    <p:sldId id="759" r:id="rId8"/>
    <p:sldId id="758" r:id="rId9"/>
    <p:sldId id="762" r:id="rId10"/>
    <p:sldId id="761" r:id="rId11"/>
    <p:sldId id="841" r:id="rId12"/>
    <p:sldId id="814" r:id="rId13"/>
    <p:sldId id="815" r:id="rId14"/>
    <p:sldId id="842" r:id="rId15"/>
    <p:sldId id="819" r:id="rId16"/>
    <p:sldId id="820" r:id="rId17"/>
    <p:sldId id="763" r:id="rId18"/>
    <p:sldId id="772" r:id="rId19"/>
    <p:sldId id="835" r:id="rId20"/>
    <p:sldId id="844" r:id="rId21"/>
    <p:sldId id="766" r:id="rId22"/>
    <p:sldId id="764" r:id="rId23"/>
    <p:sldId id="836" r:id="rId24"/>
    <p:sldId id="765" r:id="rId25"/>
    <p:sldId id="768" r:id="rId26"/>
    <p:sldId id="774" r:id="rId27"/>
    <p:sldId id="777" r:id="rId28"/>
    <p:sldId id="778" r:id="rId29"/>
    <p:sldId id="779" r:id="rId30"/>
    <p:sldId id="780" r:id="rId31"/>
    <p:sldId id="783" r:id="rId32"/>
    <p:sldId id="784" r:id="rId33"/>
    <p:sldId id="789" r:id="rId34"/>
    <p:sldId id="790" r:id="rId35"/>
    <p:sldId id="793" r:id="rId36"/>
    <p:sldId id="794" r:id="rId37"/>
    <p:sldId id="848" r:id="rId38"/>
    <p:sldId id="847" r:id="rId39"/>
    <p:sldId id="846" r:id="rId40"/>
    <p:sldId id="849" r:id="rId41"/>
    <p:sldId id="850" r:id="rId42"/>
    <p:sldId id="797" r:id="rId43"/>
    <p:sldId id="900" r:id="rId44"/>
    <p:sldId id="807" r:id="rId45"/>
    <p:sldId id="809" r:id="rId46"/>
    <p:sldId id="838" r:id="rId47"/>
    <p:sldId id="810" r:id="rId48"/>
    <p:sldId id="811" r:id="rId49"/>
    <p:sldId id="801" r:id="rId50"/>
    <p:sldId id="641" r:id="rId51"/>
    <p:sldId id="643" r:id="rId52"/>
    <p:sldId id="734" r:id="rId53"/>
    <p:sldId id="735" r:id="rId54"/>
    <p:sldId id="860" r:id="rId55"/>
    <p:sldId id="861" r:id="rId56"/>
    <p:sldId id="862" r:id="rId57"/>
    <p:sldId id="852" r:id="rId58"/>
    <p:sldId id="864" r:id="rId59"/>
    <p:sldId id="812" r:id="rId60"/>
    <p:sldId id="853" r:id="rId61"/>
    <p:sldId id="936" r:id="rId62"/>
    <p:sldId id="748" r:id="rId63"/>
    <p:sldId id="618" r:id="rId64"/>
    <p:sldId id="619" r:id="rId65"/>
    <p:sldId id="620" r:id="rId66"/>
    <p:sldId id="856" r:id="rId67"/>
    <p:sldId id="857" r:id="rId68"/>
    <p:sldId id="854" r:id="rId69"/>
    <p:sldId id="872" r:id="rId70"/>
    <p:sldId id="881" r:id="rId71"/>
    <p:sldId id="882" r:id="rId72"/>
    <p:sldId id="883" r:id="rId73"/>
    <p:sldId id="884" r:id="rId74"/>
    <p:sldId id="888" r:id="rId75"/>
    <p:sldId id="902" r:id="rId76"/>
    <p:sldId id="904" r:id="rId77"/>
    <p:sldId id="912" r:id="rId78"/>
    <p:sldId id="932" r:id="rId79"/>
    <p:sldId id="927" r:id="rId80"/>
    <p:sldId id="928" r:id="rId81"/>
    <p:sldId id="929" r:id="rId82"/>
    <p:sldId id="907" r:id="rId83"/>
    <p:sldId id="930" r:id="rId84"/>
    <p:sldId id="908" r:id="rId85"/>
    <p:sldId id="909" r:id="rId86"/>
    <p:sldId id="910" r:id="rId87"/>
    <p:sldId id="911" r:id="rId88"/>
    <p:sldId id="915" r:id="rId89"/>
    <p:sldId id="916" r:id="rId90"/>
    <p:sldId id="923" r:id="rId91"/>
    <p:sldId id="917" r:id="rId92"/>
    <p:sldId id="918" r:id="rId93"/>
    <p:sldId id="919" r:id="rId94"/>
    <p:sldId id="924" r:id="rId95"/>
    <p:sldId id="921" r:id="rId96"/>
    <p:sldId id="920" r:id="rId97"/>
    <p:sldId id="925" r:id="rId98"/>
    <p:sldId id="937" r:id="rId99"/>
    <p:sldId id="922" r:id="rId100"/>
    <p:sldId id="933" r:id="rId101"/>
    <p:sldId id="926" r:id="rId102"/>
    <p:sldId id="913" r:id="rId103"/>
    <p:sldId id="914" r:id="rId104"/>
    <p:sldId id="935" r:id="rId105"/>
    <p:sldId id="901" r:id="rId106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4400" b="1" kern="1200">
        <a:solidFill>
          <a:srgbClr val="FFFF00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4400" b="1" kern="1200">
        <a:solidFill>
          <a:srgbClr val="FFFF00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4400" b="1" kern="1200">
        <a:solidFill>
          <a:srgbClr val="FFFF00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4400" b="1" kern="1200">
        <a:solidFill>
          <a:srgbClr val="FFFF00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4400" b="1" kern="1200">
        <a:solidFill>
          <a:srgbClr val="FFFF00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Arial" charset="0"/>
        <a:ea typeface="+mn-ea"/>
        <a:cs typeface="+mn-cs"/>
      </a:defRPr>
    </a:lvl5pPr>
    <a:lvl6pPr marL="2286000" algn="l" defTabSz="457200" rtl="0" eaLnBrk="1" latinLnBrk="0" hangingPunct="1">
      <a:defRPr sz="4400" b="1" kern="1200">
        <a:solidFill>
          <a:srgbClr val="FFFF00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Arial" charset="0"/>
        <a:ea typeface="+mn-ea"/>
        <a:cs typeface="+mn-cs"/>
      </a:defRPr>
    </a:lvl6pPr>
    <a:lvl7pPr marL="2743200" algn="l" defTabSz="457200" rtl="0" eaLnBrk="1" latinLnBrk="0" hangingPunct="1">
      <a:defRPr sz="4400" b="1" kern="1200">
        <a:solidFill>
          <a:srgbClr val="FFFF00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Arial" charset="0"/>
        <a:ea typeface="+mn-ea"/>
        <a:cs typeface="+mn-cs"/>
      </a:defRPr>
    </a:lvl7pPr>
    <a:lvl8pPr marL="3200400" algn="l" defTabSz="457200" rtl="0" eaLnBrk="1" latinLnBrk="0" hangingPunct="1">
      <a:defRPr sz="4400" b="1" kern="1200">
        <a:solidFill>
          <a:srgbClr val="FFFF00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Arial" charset="0"/>
        <a:ea typeface="+mn-ea"/>
        <a:cs typeface="+mn-cs"/>
      </a:defRPr>
    </a:lvl8pPr>
    <a:lvl9pPr marL="3657600" algn="l" defTabSz="457200" rtl="0" eaLnBrk="1" latinLnBrk="0" hangingPunct="1">
      <a:defRPr sz="4400" b="1" kern="1200">
        <a:solidFill>
          <a:srgbClr val="FFFF00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31">
          <p15:clr>
            <a:srgbClr val="A4A3A4"/>
          </p15:clr>
        </p15:guide>
        <p15:guide id="2" orient="horz" pos="3798">
          <p15:clr>
            <a:srgbClr val="A4A3A4"/>
          </p15:clr>
        </p15:guide>
        <p15:guide id="3" pos="2039">
          <p15:clr>
            <a:srgbClr val="A4A3A4"/>
          </p15:clr>
        </p15:guide>
        <p15:guide id="4" pos="3959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FFFF"/>
    <a:srgbClr val="000000"/>
    <a:srgbClr val="FF0000"/>
    <a:srgbClr val="99CCFF"/>
    <a:srgbClr val="6699FF"/>
    <a:srgbClr val="FFFF00"/>
    <a:srgbClr val="FFFFFF"/>
    <a:srgbClr val="FF66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9228" autoAdjust="0"/>
    <p:restoredTop sz="94643" autoAdjust="0"/>
  </p:normalViewPr>
  <p:slideViewPr>
    <p:cSldViewPr snapToGrid="0">
      <p:cViewPr varScale="1">
        <p:scale>
          <a:sx n="97" d="100"/>
          <a:sy n="97" d="100"/>
        </p:scale>
        <p:origin x="48" y="36"/>
      </p:cViewPr>
      <p:guideLst>
        <p:guide orient="horz" pos="1631"/>
        <p:guide orient="horz" pos="3798"/>
        <p:guide pos="2039"/>
        <p:guide pos="3959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75" d="100"/>
        <a:sy n="75" d="100"/>
      </p:scale>
      <p:origin x="0" y="14496"/>
    </p:cViewPr>
  </p:sorterViewPr>
  <p:notesViewPr>
    <p:cSldViewPr snapToGrid="0">
      <p:cViewPr varScale="1">
        <p:scale>
          <a:sx n="53" d="100"/>
          <a:sy n="53" d="100"/>
        </p:scale>
        <p:origin x="-1566" y="-84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4.xml"/><Relationship Id="rId21" Type="http://schemas.openxmlformats.org/officeDocument/2006/relationships/slide" Target="slides/slide19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63" Type="http://schemas.openxmlformats.org/officeDocument/2006/relationships/slide" Target="slides/slide61.xml"/><Relationship Id="rId68" Type="http://schemas.openxmlformats.org/officeDocument/2006/relationships/slide" Target="slides/slide66.xml"/><Relationship Id="rId84" Type="http://schemas.openxmlformats.org/officeDocument/2006/relationships/slide" Target="slides/slide82.xml"/><Relationship Id="rId89" Type="http://schemas.openxmlformats.org/officeDocument/2006/relationships/slide" Target="slides/slide87.xml"/><Relationship Id="rId112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9" Type="http://schemas.openxmlformats.org/officeDocument/2006/relationships/slide" Target="slides/slide27.xml"/><Relationship Id="rId107" Type="http://schemas.openxmlformats.org/officeDocument/2006/relationships/notesMaster" Target="notesMasters/notesMaster1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53" Type="http://schemas.openxmlformats.org/officeDocument/2006/relationships/slide" Target="slides/slide51.xml"/><Relationship Id="rId58" Type="http://schemas.openxmlformats.org/officeDocument/2006/relationships/slide" Target="slides/slide56.xml"/><Relationship Id="rId66" Type="http://schemas.openxmlformats.org/officeDocument/2006/relationships/slide" Target="slides/slide64.xml"/><Relationship Id="rId74" Type="http://schemas.openxmlformats.org/officeDocument/2006/relationships/slide" Target="slides/slide72.xml"/><Relationship Id="rId79" Type="http://schemas.openxmlformats.org/officeDocument/2006/relationships/slide" Target="slides/slide77.xml"/><Relationship Id="rId87" Type="http://schemas.openxmlformats.org/officeDocument/2006/relationships/slide" Target="slides/slide85.xml"/><Relationship Id="rId102" Type="http://schemas.openxmlformats.org/officeDocument/2006/relationships/slide" Target="slides/slide100.xml"/><Relationship Id="rId110" Type="http://schemas.openxmlformats.org/officeDocument/2006/relationships/viewProps" Target="viewProps.xml"/><Relationship Id="rId5" Type="http://schemas.openxmlformats.org/officeDocument/2006/relationships/slide" Target="slides/slide3.xml"/><Relationship Id="rId61" Type="http://schemas.openxmlformats.org/officeDocument/2006/relationships/slide" Target="slides/slide59.xml"/><Relationship Id="rId82" Type="http://schemas.openxmlformats.org/officeDocument/2006/relationships/slide" Target="slides/slide80.xml"/><Relationship Id="rId90" Type="http://schemas.openxmlformats.org/officeDocument/2006/relationships/slide" Target="slides/slide88.xml"/><Relationship Id="rId95" Type="http://schemas.openxmlformats.org/officeDocument/2006/relationships/slide" Target="slides/slide93.xml"/><Relationship Id="rId19" Type="http://schemas.openxmlformats.org/officeDocument/2006/relationships/slide" Target="slides/slide1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56" Type="http://schemas.openxmlformats.org/officeDocument/2006/relationships/slide" Target="slides/slide54.xml"/><Relationship Id="rId64" Type="http://schemas.openxmlformats.org/officeDocument/2006/relationships/slide" Target="slides/slide62.xml"/><Relationship Id="rId69" Type="http://schemas.openxmlformats.org/officeDocument/2006/relationships/slide" Target="slides/slide67.xml"/><Relationship Id="rId77" Type="http://schemas.openxmlformats.org/officeDocument/2006/relationships/slide" Target="slides/slide75.xml"/><Relationship Id="rId100" Type="http://schemas.openxmlformats.org/officeDocument/2006/relationships/slide" Target="slides/slide98.xml"/><Relationship Id="rId105" Type="http://schemas.openxmlformats.org/officeDocument/2006/relationships/slide" Target="slides/slide103.xml"/><Relationship Id="rId8" Type="http://schemas.openxmlformats.org/officeDocument/2006/relationships/slide" Target="slides/slide6.xml"/><Relationship Id="rId51" Type="http://schemas.openxmlformats.org/officeDocument/2006/relationships/slide" Target="slides/slide49.xml"/><Relationship Id="rId72" Type="http://schemas.openxmlformats.org/officeDocument/2006/relationships/slide" Target="slides/slide70.xml"/><Relationship Id="rId80" Type="http://schemas.openxmlformats.org/officeDocument/2006/relationships/slide" Target="slides/slide78.xml"/><Relationship Id="rId85" Type="http://schemas.openxmlformats.org/officeDocument/2006/relationships/slide" Target="slides/slide83.xml"/><Relationship Id="rId93" Type="http://schemas.openxmlformats.org/officeDocument/2006/relationships/slide" Target="slides/slide91.xml"/><Relationship Id="rId98" Type="http://schemas.openxmlformats.org/officeDocument/2006/relationships/slide" Target="slides/slide96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59" Type="http://schemas.openxmlformats.org/officeDocument/2006/relationships/slide" Target="slides/slide57.xml"/><Relationship Id="rId67" Type="http://schemas.openxmlformats.org/officeDocument/2006/relationships/slide" Target="slides/slide65.xml"/><Relationship Id="rId103" Type="http://schemas.openxmlformats.org/officeDocument/2006/relationships/slide" Target="slides/slide101.xml"/><Relationship Id="rId108" Type="http://schemas.openxmlformats.org/officeDocument/2006/relationships/handoutMaster" Target="handoutMasters/handoutMaster1.xml"/><Relationship Id="rId20" Type="http://schemas.openxmlformats.org/officeDocument/2006/relationships/slide" Target="slides/slide18.xml"/><Relationship Id="rId41" Type="http://schemas.openxmlformats.org/officeDocument/2006/relationships/slide" Target="slides/slide39.xml"/><Relationship Id="rId54" Type="http://schemas.openxmlformats.org/officeDocument/2006/relationships/slide" Target="slides/slide52.xml"/><Relationship Id="rId62" Type="http://schemas.openxmlformats.org/officeDocument/2006/relationships/slide" Target="slides/slide60.xml"/><Relationship Id="rId70" Type="http://schemas.openxmlformats.org/officeDocument/2006/relationships/slide" Target="slides/slide68.xml"/><Relationship Id="rId75" Type="http://schemas.openxmlformats.org/officeDocument/2006/relationships/slide" Target="slides/slide73.xml"/><Relationship Id="rId83" Type="http://schemas.openxmlformats.org/officeDocument/2006/relationships/slide" Target="slides/slide81.xml"/><Relationship Id="rId88" Type="http://schemas.openxmlformats.org/officeDocument/2006/relationships/slide" Target="slides/slide86.xml"/><Relationship Id="rId91" Type="http://schemas.openxmlformats.org/officeDocument/2006/relationships/slide" Target="slides/slide89.xml"/><Relationship Id="rId96" Type="http://schemas.openxmlformats.org/officeDocument/2006/relationships/slide" Target="slides/slide94.xml"/><Relationship Id="rId11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slide" Target="slides/slide47.xml"/><Relationship Id="rId57" Type="http://schemas.openxmlformats.org/officeDocument/2006/relationships/slide" Target="slides/slide55.xml"/><Relationship Id="rId106" Type="http://schemas.openxmlformats.org/officeDocument/2006/relationships/slide" Target="slides/slide104.xml"/><Relationship Id="rId10" Type="http://schemas.openxmlformats.org/officeDocument/2006/relationships/slide" Target="slides/slide8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slide" Target="slides/slide50.xml"/><Relationship Id="rId60" Type="http://schemas.openxmlformats.org/officeDocument/2006/relationships/slide" Target="slides/slide58.xml"/><Relationship Id="rId65" Type="http://schemas.openxmlformats.org/officeDocument/2006/relationships/slide" Target="slides/slide63.xml"/><Relationship Id="rId73" Type="http://schemas.openxmlformats.org/officeDocument/2006/relationships/slide" Target="slides/slide71.xml"/><Relationship Id="rId78" Type="http://schemas.openxmlformats.org/officeDocument/2006/relationships/slide" Target="slides/slide76.xml"/><Relationship Id="rId81" Type="http://schemas.openxmlformats.org/officeDocument/2006/relationships/slide" Target="slides/slide79.xml"/><Relationship Id="rId86" Type="http://schemas.openxmlformats.org/officeDocument/2006/relationships/slide" Target="slides/slide84.xml"/><Relationship Id="rId94" Type="http://schemas.openxmlformats.org/officeDocument/2006/relationships/slide" Target="slides/slide92.xml"/><Relationship Id="rId99" Type="http://schemas.openxmlformats.org/officeDocument/2006/relationships/slide" Target="slides/slide97.xml"/><Relationship Id="rId101" Type="http://schemas.openxmlformats.org/officeDocument/2006/relationships/slide" Target="slides/slide99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9" Type="http://schemas.openxmlformats.org/officeDocument/2006/relationships/slide" Target="slides/slide37.xml"/><Relationship Id="rId109" Type="http://schemas.openxmlformats.org/officeDocument/2006/relationships/presProps" Target="presProps.xml"/><Relationship Id="rId34" Type="http://schemas.openxmlformats.org/officeDocument/2006/relationships/slide" Target="slides/slide32.xml"/><Relationship Id="rId50" Type="http://schemas.openxmlformats.org/officeDocument/2006/relationships/slide" Target="slides/slide48.xml"/><Relationship Id="rId55" Type="http://schemas.openxmlformats.org/officeDocument/2006/relationships/slide" Target="slides/slide53.xml"/><Relationship Id="rId76" Type="http://schemas.openxmlformats.org/officeDocument/2006/relationships/slide" Target="slides/slide74.xml"/><Relationship Id="rId97" Type="http://schemas.openxmlformats.org/officeDocument/2006/relationships/slide" Target="slides/slide95.xml"/><Relationship Id="rId104" Type="http://schemas.openxmlformats.org/officeDocument/2006/relationships/slide" Target="slides/slide102.xml"/><Relationship Id="rId7" Type="http://schemas.openxmlformats.org/officeDocument/2006/relationships/slide" Target="slides/slide5.xml"/><Relationship Id="rId71" Type="http://schemas.openxmlformats.org/officeDocument/2006/relationships/slide" Target="slides/slide69.xml"/><Relationship Id="rId92" Type="http://schemas.openxmlformats.org/officeDocument/2006/relationships/slide" Target="slides/slide90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8598C01-8D2E-480D-B1B6-C8B99B332B82}" type="doc">
      <dgm:prSet loTypeId="urn:microsoft.com/office/officeart/2005/8/layout/hProcess9" loCatId="process" qsTypeId="urn:microsoft.com/office/officeart/2005/8/quickstyle/simple1" qsCatId="simple" csTypeId="urn:microsoft.com/office/officeart/2005/8/colors/colorful1" csCatId="colorful" phldr="1"/>
      <dgm:spPr/>
    </dgm:pt>
    <dgm:pt modelId="{0D3F4F6D-1E96-4EBA-9ADA-1AB66D55DD84}">
      <dgm:prSet phldrT="[Text]" custT="1"/>
      <dgm:spPr/>
      <dgm:t>
        <a:bodyPr/>
        <a:lstStyle/>
        <a:p>
          <a:r>
            <a:rPr lang="en-US" sz="2000" b="1" dirty="0">
              <a:solidFill>
                <a:srgbClr val="000000"/>
              </a:solidFill>
            </a:rPr>
            <a:t>Light microscopy</a:t>
          </a:r>
        </a:p>
      </dgm:t>
    </dgm:pt>
    <dgm:pt modelId="{E332EA16-716B-4513-809D-F9D2B6D375C5}" type="parTrans" cxnId="{40F16314-82D2-45D9-9258-849949CC6C7D}">
      <dgm:prSet/>
      <dgm:spPr/>
      <dgm:t>
        <a:bodyPr/>
        <a:lstStyle/>
        <a:p>
          <a:endParaRPr lang="en-US"/>
        </a:p>
      </dgm:t>
    </dgm:pt>
    <dgm:pt modelId="{7A0C8D75-47E2-4FA9-87E4-C753612FB3A5}" type="sibTrans" cxnId="{40F16314-82D2-45D9-9258-849949CC6C7D}">
      <dgm:prSet/>
      <dgm:spPr/>
      <dgm:t>
        <a:bodyPr/>
        <a:lstStyle/>
        <a:p>
          <a:endParaRPr lang="en-US"/>
        </a:p>
      </dgm:t>
    </dgm:pt>
    <dgm:pt modelId="{7CD7A921-D17F-436E-A111-5BF7974AC193}">
      <dgm:prSet phldrT="[Text]" custT="1"/>
      <dgm:spPr/>
      <dgm:t>
        <a:bodyPr/>
        <a:lstStyle/>
        <a:p>
          <a:r>
            <a:rPr lang="en-US" sz="2000" b="1" dirty="0">
              <a:solidFill>
                <a:srgbClr val="000000"/>
              </a:solidFill>
              <a:latin typeface="Calibri"/>
              <a:cs typeface="Calibri"/>
            </a:rPr>
            <a:t>Use of limited special stains </a:t>
          </a:r>
          <a:r>
            <a:rPr lang="en-US" sz="2000" b="1" dirty="0" err="1">
              <a:solidFill>
                <a:srgbClr val="000000"/>
              </a:solidFill>
              <a:latin typeface="Calibri"/>
              <a:cs typeface="Calibri"/>
            </a:rPr>
            <a:t>e.g</a:t>
          </a:r>
          <a:r>
            <a:rPr lang="en-US" sz="2000" b="1" dirty="0">
              <a:solidFill>
                <a:srgbClr val="000000"/>
              </a:solidFill>
              <a:latin typeface="Calibri"/>
              <a:cs typeface="Calibri"/>
            </a:rPr>
            <a:t> </a:t>
          </a:r>
          <a:r>
            <a:rPr lang="en-US" sz="2000" b="1" dirty="0" err="1">
              <a:solidFill>
                <a:srgbClr val="000000"/>
              </a:solidFill>
              <a:latin typeface="Calibri"/>
              <a:cs typeface="Calibri"/>
            </a:rPr>
            <a:t>mucin</a:t>
          </a:r>
          <a:endParaRPr lang="en-US" sz="2000" b="1" dirty="0">
            <a:solidFill>
              <a:srgbClr val="000000"/>
            </a:solidFill>
          </a:endParaRPr>
        </a:p>
      </dgm:t>
    </dgm:pt>
    <dgm:pt modelId="{0D25C313-ABA2-465C-ADC7-A9C7EDE9156F}" type="parTrans" cxnId="{41218413-3BD0-43A0-A8A7-7965349D3C9D}">
      <dgm:prSet/>
      <dgm:spPr/>
      <dgm:t>
        <a:bodyPr/>
        <a:lstStyle/>
        <a:p>
          <a:endParaRPr lang="en-US"/>
        </a:p>
      </dgm:t>
    </dgm:pt>
    <dgm:pt modelId="{DBD3CB0D-A0AD-4EEB-8D4A-84BFE80D66C0}" type="sibTrans" cxnId="{41218413-3BD0-43A0-A8A7-7965349D3C9D}">
      <dgm:prSet/>
      <dgm:spPr/>
      <dgm:t>
        <a:bodyPr/>
        <a:lstStyle/>
        <a:p>
          <a:endParaRPr lang="en-US"/>
        </a:p>
      </dgm:t>
    </dgm:pt>
    <dgm:pt modelId="{204B649C-383E-4733-80A8-6783461D446D}">
      <dgm:prSet phldrT="[Text]" custT="1"/>
      <dgm:spPr/>
      <dgm:t>
        <a:bodyPr/>
        <a:lstStyle/>
        <a:p>
          <a:endParaRPr lang="en-US" sz="2000" b="1" dirty="0">
            <a:solidFill>
              <a:srgbClr val="000000"/>
            </a:solidFill>
          </a:endParaRPr>
        </a:p>
        <a:p>
          <a:r>
            <a:rPr lang="en-US" sz="2000" b="1" dirty="0">
              <a:solidFill>
                <a:srgbClr val="000000"/>
              </a:solidFill>
            </a:rPr>
            <a:t>No terminology for small biopsies/cytology</a:t>
          </a:r>
        </a:p>
        <a:p>
          <a:endParaRPr lang="en-US" sz="1600" dirty="0"/>
        </a:p>
      </dgm:t>
    </dgm:pt>
    <dgm:pt modelId="{CAE9C8D5-D0A6-41E7-876D-6E7F2594E21D}" type="parTrans" cxnId="{FA5A4BBE-8037-4C21-A27E-224B0C64812C}">
      <dgm:prSet/>
      <dgm:spPr/>
      <dgm:t>
        <a:bodyPr/>
        <a:lstStyle/>
        <a:p>
          <a:endParaRPr lang="en-US"/>
        </a:p>
      </dgm:t>
    </dgm:pt>
    <dgm:pt modelId="{417F0F08-0C7C-4280-8A42-880A06CFFE08}" type="sibTrans" cxnId="{FA5A4BBE-8037-4C21-A27E-224B0C64812C}">
      <dgm:prSet/>
      <dgm:spPr/>
      <dgm:t>
        <a:bodyPr/>
        <a:lstStyle/>
        <a:p>
          <a:endParaRPr lang="en-US"/>
        </a:p>
      </dgm:t>
    </dgm:pt>
    <dgm:pt modelId="{9CAC5775-9824-4E8C-9E30-6AD690CB15E3}" type="pres">
      <dgm:prSet presAssocID="{E8598C01-8D2E-480D-B1B6-C8B99B332B82}" presName="CompostProcess" presStyleCnt="0">
        <dgm:presLayoutVars>
          <dgm:dir/>
          <dgm:resizeHandles val="exact"/>
        </dgm:presLayoutVars>
      </dgm:prSet>
      <dgm:spPr/>
    </dgm:pt>
    <dgm:pt modelId="{52A63CD9-9263-4833-8F84-39A005238D24}" type="pres">
      <dgm:prSet presAssocID="{E8598C01-8D2E-480D-B1B6-C8B99B332B82}" presName="arrow" presStyleLbl="bgShp" presStyleIdx="0" presStyleCnt="1"/>
      <dgm:spPr/>
    </dgm:pt>
    <dgm:pt modelId="{0BF1CBFC-1A5D-47DD-8D06-B538A96B2860}" type="pres">
      <dgm:prSet presAssocID="{E8598C01-8D2E-480D-B1B6-C8B99B332B82}" presName="linearProcess" presStyleCnt="0"/>
      <dgm:spPr/>
    </dgm:pt>
    <dgm:pt modelId="{15FFC393-C60F-49FB-9BA2-FD3C4D20F39B}" type="pres">
      <dgm:prSet presAssocID="{0D3F4F6D-1E96-4EBA-9ADA-1AB66D55DD84}" presName="textNode" presStyleLbl="node1" presStyleIdx="0" presStyleCnt="3">
        <dgm:presLayoutVars>
          <dgm:bulletEnabled val="1"/>
        </dgm:presLayoutVars>
      </dgm:prSet>
      <dgm:spPr/>
    </dgm:pt>
    <dgm:pt modelId="{371BF072-9967-4CEF-8855-2AA0EE053AF0}" type="pres">
      <dgm:prSet presAssocID="{7A0C8D75-47E2-4FA9-87E4-C753612FB3A5}" presName="sibTrans" presStyleCnt="0"/>
      <dgm:spPr/>
    </dgm:pt>
    <dgm:pt modelId="{CB00279E-9B72-4C24-935F-052620D7D96F}" type="pres">
      <dgm:prSet presAssocID="{7CD7A921-D17F-436E-A111-5BF7974AC193}" presName="textNode" presStyleLbl="node1" presStyleIdx="1" presStyleCnt="3">
        <dgm:presLayoutVars>
          <dgm:bulletEnabled val="1"/>
        </dgm:presLayoutVars>
      </dgm:prSet>
      <dgm:spPr/>
    </dgm:pt>
    <dgm:pt modelId="{2FBC78E2-FF6F-4181-8A4A-0267687CD70D}" type="pres">
      <dgm:prSet presAssocID="{DBD3CB0D-A0AD-4EEB-8D4A-84BFE80D66C0}" presName="sibTrans" presStyleCnt="0"/>
      <dgm:spPr/>
    </dgm:pt>
    <dgm:pt modelId="{C9374920-C95D-4B5D-877D-22D0F090DECC}" type="pres">
      <dgm:prSet presAssocID="{204B649C-383E-4733-80A8-6783461D446D}" presName="textNode" presStyleLbl="node1" presStyleIdx="2" presStyleCnt="3">
        <dgm:presLayoutVars>
          <dgm:bulletEnabled val="1"/>
        </dgm:presLayoutVars>
      </dgm:prSet>
      <dgm:spPr/>
    </dgm:pt>
  </dgm:ptLst>
  <dgm:cxnLst>
    <dgm:cxn modelId="{B6B9D904-4556-4C43-897E-30D430703418}" type="presOf" srcId="{0D3F4F6D-1E96-4EBA-9ADA-1AB66D55DD84}" destId="{15FFC393-C60F-49FB-9BA2-FD3C4D20F39B}" srcOrd="0" destOrd="0" presId="urn:microsoft.com/office/officeart/2005/8/layout/hProcess9"/>
    <dgm:cxn modelId="{41218413-3BD0-43A0-A8A7-7965349D3C9D}" srcId="{E8598C01-8D2E-480D-B1B6-C8B99B332B82}" destId="{7CD7A921-D17F-436E-A111-5BF7974AC193}" srcOrd="1" destOrd="0" parTransId="{0D25C313-ABA2-465C-ADC7-A9C7EDE9156F}" sibTransId="{DBD3CB0D-A0AD-4EEB-8D4A-84BFE80D66C0}"/>
    <dgm:cxn modelId="{40F16314-82D2-45D9-9258-849949CC6C7D}" srcId="{E8598C01-8D2E-480D-B1B6-C8B99B332B82}" destId="{0D3F4F6D-1E96-4EBA-9ADA-1AB66D55DD84}" srcOrd="0" destOrd="0" parTransId="{E332EA16-716B-4513-809D-F9D2B6D375C5}" sibTransId="{7A0C8D75-47E2-4FA9-87E4-C753612FB3A5}"/>
    <dgm:cxn modelId="{FF8D3083-825C-3C4E-B11D-6AB260B15194}" type="presOf" srcId="{204B649C-383E-4733-80A8-6783461D446D}" destId="{C9374920-C95D-4B5D-877D-22D0F090DECC}" srcOrd="0" destOrd="0" presId="urn:microsoft.com/office/officeart/2005/8/layout/hProcess9"/>
    <dgm:cxn modelId="{2D126099-64F6-6741-802E-B9F5D837678B}" type="presOf" srcId="{7CD7A921-D17F-436E-A111-5BF7974AC193}" destId="{CB00279E-9B72-4C24-935F-052620D7D96F}" srcOrd="0" destOrd="0" presId="urn:microsoft.com/office/officeart/2005/8/layout/hProcess9"/>
    <dgm:cxn modelId="{250274B6-A3DC-D94D-8394-D56F53A05881}" type="presOf" srcId="{E8598C01-8D2E-480D-B1B6-C8B99B332B82}" destId="{9CAC5775-9824-4E8C-9E30-6AD690CB15E3}" srcOrd="0" destOrd="0" presId="urn:microsoft.com/office/officeart/2005/8/layout/hProcess9"/>
    <dgm:cxn modelId="{FA5A4BBE-8037-4C21-A27E-224B0C64812C}" srcId="{E8598C01-8D2E-480D-B1B6-C8B99B332B82}" destId="{204B649C-383E-4733-80A8-6783461D446D}" srcOrd="2" destOrd="0" parTransId="{CAE9C8D5-D0A6-41E7-876D-6E7F2594E21D}" sibTransId="{417F0F08-0C7C-4280-8A42-880A06CFFE08}"/>
    <dgm:cxn modelId="{ECF78186-7017-6F4A-9633-B35A3A96E208}" type="presParOf" srcId="{9CAC5775-9824-4E8C-9E30-6AD690CB15E3}" destId="{52A63CD9-9263-4833-8F84-39A005238D24}" srcOrd="0" destOrd="0" presId="urn:microsoft.com/office/officeart/2005/8/layout/hProcess9"/>
    <dgm:cxn modelId="{8B490088-AEEA-1345-9443-5BD499E5DC23}" type="presParOf" srcId="{9CAC5775-9824-4E8C-9E30-6AD690CB15E3}" destId="{0BF1CBFC-1A5D-47DD-8D06-B538A96B2860}" srcOrd="1" destOrd="0" presId="urn:microsoft.com/office/officeart/2005/8/layout/hProcess9"/>
    <dgm:cxn modelId="{BF7BE5DD-273B-AB42-B9DF-224D2753B197}" type="presParOf" srcId="{0BF1CBFC-1A5D-47DD-8D06-B538A96B2860}" destId="{15FFC393-C60F-49FB-9BA2-FD3C4D20F39B}" srcOrd="0" destOrd="0" presId="urn:microsoft.com/office/officeart/2005/8/layout/hProcess9"/>
    <dgm:cxn modelId="{F21E4EED-C04B-FA44-A3A1-88CF53B3942D}" type="presParOf" srcId="{0BF1CBFC-1A5D-47DD-8D06-B538A96B2860}" destId="{371BF072-9967-4CEF-8855-2AA0EE053AF0}" srcOrd="1" destOrd="0" presId="urn:microsoft.com/office/officeart/2005/8/layout/hProcess9"/>
    <dgm:cxn modelId="{86773AA1-261F-BD44-8A06-998B4CB3E54D}" type="presParOf" srcId="{0BF1CBFC-1A5D-47DD-8D06-B538A96B2860}" destId="{CB00279E-9B72-4C24-935F-052620D7D96F}" srcOrd="2" destOrd="0" presId="urn:microsoft.com/office/officeart/2005/8/layout/hProcess9"/>
    <dgm:cxn modelId="{4A19952A-9493-E347-9F5A-0C0E724A9C07}" type="presParOf" srcId="{0BF1CBFC-1A5D-47DD-8D06-B538A96B2860}" destId="{2FBC78E2-FF6F-4181-8A4A-0267687CD70D}" srcOrd="3" destOrd="0" presId="urn:microsoft.com/office/officeart/2005/8/layout/hProcess9"/>
    <dgm:cxn modelId="{708B847F-033A-E645-B923-5B43321A577C}" type="presParOf" srcId="{0BF1CBFC-1A5D-47DD-8D06-B538A96B2860}" destId="{C9374920-C95D-4B5D-877D-22D0F090DECC}" srcOrd="4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E8598C01-8D2E-480D-B1B6-C8B99B332B82}" type="doc">
      <dgm:prSet loTypeId="urn:microsoft.com/office/officeart/2005/8/layout/hProcess9" loCatId="process" qsTypeId="urn:microsoft.com/office/officeart/2005/8/quickstyle/simple1" qsCatId="simple" csTypeId="urn:microsoft.com/office/officeart/2005/8/colors/colorful1" csCatId="colorful" phldr="1"/>
      <dgm:spPr/>
    </dgm:pt>
    <dgm:pt modelId="{0D3F4F6D-1E96-4EBA-9ADA-1AB66D55DD84}">
      <dgm:prSet phldrT="[Text]" custT="1"/>
      <dgm:spPr/>
      <dgm:t>
        <a:bodyPr/>
        <a:lstStyle/>
        <a:p>
          <a:r>
            <a:rPr lang="en-US" sz="2000" b="1" dirty="0">
              <a:solidFill>
                <a:srgbClr val="000000"/>
              </a:solidFill>
            </a:rPr>
            <a:t> Light microscopy</a:t>
          </a:r>
          <a:r>
            <a:rPr lang="en-US" sz="2000" b="1" i="1" dirty="0">
              <a:solidFill>
                <a:srgbClr val="000000"/>
              </a:solidFill>
            </a:rPr>
            <a:t> &amp; </a:t>
          </a:r>
          <a:r>
            <a:rPr lang="en-US" sz="2000" b="1" dirty="0">
              <a:solidFill>
                <a:srgbClr val="000000"/>
              </a:solidFill>
            </a:rPr>
            <a:t>Immunohistochemistry</a:t>
          </a:r>
        </a:p>
      </dgm:t>
    </dgm:pt>
    <dgm:pt modelId="{E332EA16-716B-4513-809D-F9D2B6D375C5}" type="parTrans" cxnId="{40F16314-82D2-45D9-9258-849949CC6C7D}">
      <dgm:prSet/>
      <dgm:spPr/>
      <dgm:t>
        <a:bodyPr/>
        <a:lstStyle/>
        <a:p>
          <a:endParaRPr lang="en-US"/>
        </a:p>
      </dgm:t>
    </dgm:pt>
    <dgm:pt modelId="{7A0C8D75-47E2-4FA9-87E4-C753612FB3A5}" type="sibTrans" cxnId="{40F16314-82D2-45D9-9258-849949CC6C7D}">
      <dgm:prSet/>
      <dgm:spPr/>
      <dgm:t>
        <a:bodyPr/>
        <a:lstStyle/>
        <a:p>
          <a:endParaRPr lang="en-US"/>
        </a:p>
      </dgm:t>
    </dgm:pt>
    <dgm:pt modelId="{A260A053-3E67-A843-9B82-117C26A9E0E4}">
      <dgm:prSet phldrT="[Text]" custT="1"/>
      <dgm:spPr/>
      <dgm:t>
        <a:bodyPr/>
        <a:lstStyle/>
        <a:p>
          <a:r>
            <a:rPr lang="en-US" sz="2000" b="1" dirty="0">
              <a:solidFill>
                <a:srgbClr val="000000"/>
              </a:solidFill>
            </a:rPr>
            <a:t>Small specimen guidelines</a:t>
          </a:r>
        </a:p>
      </dgm:t>
    </dgm:pt>
    <dgm:pt modelId="{0C2DF0FD-DF46-7644-8938-F682DB2E97A5}" type="parTrans" cxnId="{3E562070-9DFA-EB49-BD7E-2C5AF793C50D}">
      <dgm:prSet/>
      <dgm:spPr/>
      <dgm:t>
        <a:bodyPr/>
        <a:lstStyle/>
        <a:p>
          <a:endParaRPr lang="en-US"/>
        </a:p>
      </dgm:t>
    </dgm:pt>
    <dgm:pt modelId="{F2A345D8-DF69-8B4C-96BF-8AC7F9728023}" type="sibTrans" cxnId="{3E562070-9DFA-EB49-BD7E-2C5AF793C50D}">
      <dgm:prSet/>
      <dgm:spPr/>
      <dgm:t>
        <a:bodyPr/>
        <a:lstStyle/>
        <a:p>
          <a:endParaRPr lang="en-US"/>
        </a:p>
      </dgm:t>
    </dgm:pt>
    <dgm:pt modelId="{02B4118A-D4E8-8941-9CAB-3D2A1E15762D}">
      <dgm:prSet phldrT="[Text]" custT="1"/>
      <dgm:spPr/>
      <dgm:t>
        <a:bodyPr/>
        <a:lstStyle/>
        <a:p>
          <a:r>
            <a:rPr lang="en-US" sz="2000" b="1" dirty="0">
              <a:solidFill>
                <a:srgbClr val="000000"/>
              </a:solidFill>
            </a:rPr>
            <a:t>Personalized therapies</a:t>
          </a:r>
        </a:p>
      </dgm:t>
    </dgm:pt>
    <dgm:pt modelId="{F39262D2-B083-4341-A2AA-3372FC3F3B0C}" type="parTrans" cxnId="{94FEF25F-A026-0345-8366-4A93496CB7BA}">
      <dgm:prSet/>
      <dgm:spPr/>
      <dgm:t>
        <a:bodyPr/>
        <a:lstStyle/>
        <a:p>
          <a:endParaRPr lang="en-US"/>
        </a:p>
      </dgm:t>
    </dgm:pt>
    <dgm:pt modelId="{1C6525CE-562B-F74A-960B-3E0FA323550D}" type="sibTrans" cxnId="{94FEF25F-A026-0345-8366-4A93496CB7BA}">
      <dgm:prSet/>
      <dgm:spPr/>
      <dgm:t>
        <a:bodyPr/>
        <a:lstStyle/>
        <a:p>
          <a:endParaRPr lang="en-US"/>
        </a:p>
      </dgm:t>
    </dgm:pt>
    <dgm:pt modelId="{9CAC5775-9824-4E8C-9E30-6AD690CB15E3}" type="pres">
      <dgm:prSet presAssocID="{E8598C01-8D2E-480D-B1B6-C8B99B332B82}" presName="CompostProcess" presStyleCnt="0">
        <dgm:presLayoutVars>
          <dgm:dir/>
          <dgm:resizeHandles val="exact"/>
        </dgm:presLayoutVars>
      </dgm:prSet>
      <dgm:spPr/>
    </dgm:pt>
    <dgm:pt modelId="{52A63CD9-9263-4833-8F84-39A005238D24}" type="pres">
      <dgm:prSet presAssocID="{E8598C01-8D2E-480D-B1B6-C8B99B332B82}" presName="arrow" presStyleLbl="bgShp" presStyleIdx="0" presStyleCnt="1"/>
      <dgm:spPr/>
    </dgm:pt>
    <dgm:pt modelId="{0BF1CBFC-1A5D-47DD-8D06-B538A96B2860}" type="pres">
      <dgm:prSet presAssocID="{E8598C01-8D2E-480D-B1B6-C8B99B332B82}" presName="linearProcess" presStyleCnt="0"/>
      <dgm:spPr/>
    </dgm:pt>
    <dgm:pt modelId="{15FFC393-C60F-49FB-9BA2-FD3C4D20F39B}" type="pres">
      <dgm:prSet presAssocID="{0D3F4F6D-1E96-4EBA-9ADA-1AB66D55DD84}" presName="textNode" presStyleLbl="node1" presStyleIdx="0" presStyleCnt="3" custScaleX="167581">
        <dgm:presLayoutVars>
          <dgm:bulletEnabled val="1"/>
        </dgm:presLayoutVars>
      </dgm:prSet>
      <dgm:spPr/>
    </dgm:pt>
    <dgm:pt modelId="{371BF072-9967-4CEF-8855-2AA0EE053AF0}" type="pres">
      <dgm:prSet presAssocID="{7A0C8D75-47E2-4FA9-87E4-C753612FB3A5}" presName="sibTrans" presStyleCnt="0"/>
      <dgm:spPr/>
    </dgm:pt>
    <dgm:pt modelId="{0BE4E82F-970B-8340-958C-DB1F4CCD4D32}" type="pres">
      <dgm:prSet presAssocID="{A260A053-3E67-A843-9B82-117C26A9E0E4}" presName="textNode" presStyleLbl="node1" presStyleIdx="1" presStyleCnt="3">
        <dgm:presLayoutVars>
          <dgm:bulletEnabled val="1"/>
        </dgm:presLayoutVars>
      </dgm:prSet>
      <dgm:spPr/>
    </dgm:pt>
    <dgm:pt modelId="{E31B9A41-C33C-C843-949D-87E5AFF83817}" type="pres">
      <dgm:prSet presAssocID="{F2A345D8-DF69-8B4C-96BF-8AC7F9728023}" presName="sibTrans" presStyleCnt="0"/>
      <dgm:spPr/>
    </dgm:pt>
    <dgm:pt modelId="{822FE524-7F48-FE47-8DAA-BAC2A2CDF018}" type="pres">
      <dgm:prSet presAssocID="{02B4118A-D4E8-8941-9CAB-3D2A1E15762D}" presName="textNode" presStyleLbl="node1" presStyleIdx="2" presStyleCnt="3">
        <dgm:presLayoutVars>
          <dgm:bulletEnabled val="1"/>
        </dgm:presLayoutVars>
      </dgm:prSet>
      <dgm:spPr/>
    </dgm:pt>
  </dgm:ptLst>
  <dgm:cxnLst>
    <dgm:cxn modelId="{40F16314-82D2-45D9-9258-849949CC6C7D}" srcId="{E8598C01-8D2E-480D-B1B6-C8B99B332B82}" destId="{0D3F4F6D-1E96-4EBA-9ADA-1AB66D55DD84}" srcOrd="0" destOrd="0" parTransId="{E332EA16-716B-4513-809D-F9D2B6D375C5}" sibTransId="{7A0C8D75-47E2-4FA9-87E4-C753612FB3A5}"/>
    <dgm:cxn modelId="{5BD31617-1EC8-2A4B-8117-F44278E41884}" type="presOf" srcId="{A260A053-3E67-A843-9B82-117C26A9E0E4}" destId="{0BE4E82F-970B-8340-958C-DB1F4CCD4D32}" srcOrd="0" destOrd="0" presId="urn:microsoft.com/office/officeart/2005/8/layout/hProcess9"/>
    <dgm:cxn modelId="{94FEF25F-A026-0345-8366-4A93496CB7BA}" srcId="{E8598C01-8D2E-480D-B1B6-C8B99B332B82}" destId="{02B4118A-D4E8-8941-9CAB-3D2A1E15762D}" srcOrd="2" destOrd="0" parTransId="{F39262D2-B083-4341-A2AA-3372FC3F3B0C}" sibTransId="{1C6525CE-562B-F74A-960B-3E0FA323550D}"/>
    <dgm:cxn modelId="{3E562070-9DFA-EB49-BD7E-2C5AF793C50D}" srcId="{E8598C01-8D2E-480D-B1B6-C8B99B332B82}" destId="{A260A053-3E67-A843-9B82-117C26A9E0E4}" srcOrd="1" destOrd="0" parTransId="{0C2DF0FD-DF46-7644-8938-F682DB2E97A5}" sibTransId="{F2A345D8-DF69-8B4C-96BF-8AC7F9728023}"/>
    <dgm:cxn modelId="{B846BB5A-8337-BF43-A199-2C834A46ABE2}" type="presOf" srcId="{E8598C01-8D2E-480D-B1B6-C8B99B332B82}" destId="{9CAC5775-9824-4E8C-9E30-6AD690CB15E3}" srcOrd="0" destOrd="0" presId="urn:microsoft.com/office/officeart/2005/8/layout/hProcess9"/>
    <dgm:cxn modelId="{BF6F3881-DEDF-5B4E-AD7F-837184DDC16D}" type="presOf" srcId="{0D3F4F6D-1E96-4EBA-9ADA-1AB66D55DD84}" destId="{15FFC393-C60F-49FB-9BA2-FD3C4D20F39B}" srcOrd="0" destOrd="0" presId="urn:microsoft.com/office/officeart/2005/8/layout/hProcess9"/>
    <dgm:cxn modelId="{3C29FCF5-5968-1C45-B75E-5901D61BA581}" type="presOf" srcId="{02B4118A-D4E8-8941-9CAB-3D2A1E15762D}" destId="{822FE524-7F48-FE47-8DAA-BAC2A2CDF018}" srcOrd="0" destOrd="0" presId="urn:microsoft.com/office/officeart/2005/8/layout/hProcess9"/>
    <dgm:cxn modelId="{03730A03-A5E2-414B-AC62-0C4B738FCA35}" type="presParOf" srcId="{9CAC5775-9824-4E8C-9E30-6AD690CB15E3}" destId="{52A63CD9-9263-4833-8F84-39A005238D24}" srcOrd="0" destOrd="0" presId="urn:microsoft.com/office/officeart/2005/8/layout/hProcess9"/>
    <dgm:cxn modelId="{4BF72141-497B-BC41-8637-81278D34E503}" type="presParOf" srcId="{9CAC5775-9824-4E8C-9E30-6AD690CB15E3}" destId="{0BF1CBFC-1A5D-47DD-8D06-B538A96B2860}" srcOrd="1" destOrd="0" presId="urn:microsoft.com/office/officeart/2005/8/layout/hProcess9"/>
    <dgm:cxn modelId="{300F61CE-9C98-7A4F-ABD6-89627D49010A}" type="presParOf" srcId="{0BF1CBFC-1A5D-47DD-8D06-B538A96B2860}" destId="{15FFC393-C60F-49FB-9BA2-FD3C4D20F39B}" srcOrd="0" destOrd="0" presId="urn:microsoft.com/office/officeart/2005/8/layout/hProcess9"/>
    <dgm:cxn modelId="{296218FF-C477-A44C-9280-62C73E419088}" type="presParOf" srcId="{0BF1CBFC-1A5D-47DD-8D06-B538A96B2860}" destId="{371BF072-9967-4CEF-8855-2AA0EE053AF0}" srcOrd="1" destOrd="0" presId="urn:microsoft.com/office/officeart/2005/8/layout/hProcess9"/>
    <dgm:cxn modelId="{29CC817B-B681-524D-BD57-7BB5B253BFF1}" type="presParOf" srcId="{0BF1CBFC-1A5D-47DD-8D06-B538A96B2860}" destId="{0BE4E82F-970B-8340-958C-DB1F4CCD4D32}" srcOrd="2" destOrd="0" presId="urn:microsoft.com/office/officeart/2005/8/layout/hProcess9"/>
    <dgm:cxn modelId="{0894C03D-356B-6F43-A8AA-502732157E11}" type="presParOf" srcId="{0BF1CBFC-1A5D-47DD-8D06-B538A96B2860}" destId="{E31B9A41-C33C-C843-949D-87E5AFF83817}" srcOrd="3" destOrd="0" presId="urn:microsoft.com/office/officeart/2005/8/layout/hProcess9"/>
    <dgm:cxn modelId="{8CA57173-B2EF-7749-9EB5-AF0B1C950B3F}" type="presParOf" srcId="{0BF1CBFC-1A5D-47DD-8D06-B538A96B2860}" destId="{822FE524-7F48-FE47-8DAA-BAC2A2CDF018}" srcOrd="4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2A63CD9-9263-4833-8F84-39A005238D24}">
      <dsp:nvSpPr>
        <dsp:cNvPr id="0" name=""/>
        <dsp:cNvSpPr/>
      </dsp:nvSpPr>
      <dsp:spPr>
        <a:xfrm>
          <a:off x="571499" y="0"/>
          <a:ext cx="6477000" cy="2286000"/>
        </a:xfrm>
        <a:prstGeom prst="rightArrow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5FFC393-C60F-49FB-9BA2-FD3C4D20F39B}">
      <dsp:nvSpPr>
        <dsp:cNvPr id="0" name=""/>
        <dsp:cNvSpPr/>
      </dsp:nvSpPr>
      <dsp:spPr>
        <a:xfrm>
          <a:off x="1536" y="685799"/>
          <a:ext cx="2428594" cy="914400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dirty="0">
              <a:solidFill>
                <a:srgbClr val="000000"/>
              </a:solidFill>
            </a:rPr>
            <a:t>Light microscopy</a:t>
          </a:r>
        </a:p>
      </dsp:txBody>
      <dsp:txXfrm>
        <a:off x="46173" y="730436"/>
        <a:ext cx="2339320" cy="825126"/>
      </dsp:txXfrm>
    </dsp:sp>
    <dsp:sp modelId="{CB00279E-9B72-4C24-935F-052620D7D96F}">
      <dsp:nvSpPr>
        <dsp:cNvPr id="0" name=""/>
        <dsp:cNvSpPr/>
      </dsp:nvSpPr>
      <dsp:spPr>
        <a:xfrm>
          <a:off x="2595702" y="685799"/>
          <a:ext cx="2428594" cy="914400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dirty="0">
              <a:solidFill>
                <a:srgbClr val="000000"/>
              </a:solidFill>
              <a:latin typeface="Calibri"/>
              <a:cs typeface="Calibri"/>
            </a:rPr>
            <a:t>Use of limited special stains </a:t>
          </a:r>
          <a:r>
            <a:rPr lang="en-US" sz="2000" b="1" kern="1200" dirty="0" err="1">
              <a:solidFill>
                <a:srgbClr val="000000"/>
              </a:solidFill>
              <a:latin typeface="Calibri"/>
              <a:cs typeface="Calibri"/>
            </a:rPr>
            <a:t>e.g</a:t>
          </a:r>
          <a:r>
            <a:rPr lang="en-US" sz="2000" b="1" kern="1200" dirty="0">
              <a:solidFill>
                <a:srgbClr val="000000"/>
              </a:solidFill>
              <a:latin typeface="Calibri"/>
              <a:cs typeface="Calibri"/>
            </a:rPr>
            <a:t> </a:t>
          </a:r>
          <a:r>
            <a:rPr lang="en-US" sz="2000" b="1" kern="1200" dirty="0" err="1">
              <a:solidFill>
                <a:srgbClr val="000000"/>
              </a:solidFill>
              <a:latin typeface="Calibri"/>
              <a:cs typeface="Calibri"/>
            </a:rPr>
            <a:t>mucin</a:t>
          </a:r>
          <a:endParaRPr lang="en-US" sz="2000" b="1" kern="1200" dirty="0">
            <a:solidFill>
              <a:srgbClr val="000000"/>
            </a:solidFill>
          </a:endParaRPr>
        </a:p>
      </dsp:txBody>
      <dsp:txXfrm>
        <a:off x="2640339" y="730436"/>
        <a:ext cx="2339320" cy="825126"/>
      </dsp:txXfrm>
    </dsp:sp>
    <dsp:sp modelId="{C9374920-C95D-4B5D-877D-22D0F090DECC}">
      <dsp:nvSpPr>
        <dsp:cNvPr id="0" name=""/>
        <dsp:cNvSpPr/>
      </dsp:nvSpPr>
      <dsp:spPr>
        <a:xfrm>
          <a:off x="5189868" y="685799"/>
          <a:ext cx="2428594" cy="914400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000" b="1" kern="1200" dirty="0">
            <a:solidFill>
              <a:srgbClr val="000000"/>
            </a:solidFill>
          </a:endParaRP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dirty="0">
              <a:solidFill>
                <a:srgbClr val="000000"/>
              </a:solidFill>
            </a:rPr>
            <a:t>No terminology for small biopsies/cytology</a:t>
          </a: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600" kern="1200" dirty="0"/>
        </a:p>
      </dsp:txBody>
      <dsp:txXfrm>
        <a:off x="5234505" y="730436"/>
        <a:ext cx="2339320" cy="825126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2A63CD9-9263-4833-8F84-39A005238D24}">
      <dsp:nvSpPr>
        <dsp:cNvPr id="0" name=""/>
        <dsp:cNvSpPr/>
      </dsp:nvSpPr>
      <dsp:spPr>
        <a:xfrm>
          <a:off x="571499" y="0"/>
          <a:ext cx="6477000" cy="2286000"/>
        </a:xfrm>
        <a:prstGeom prst="rightArrow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5FFC393-C60F-49FB-9BA2-FD3C4D20F39B}">
      <dsp:nvSpPr>
        <dsp:cNvPr id="0" name=""/>
        <dsp:cNvSpPr/>
      </dsp:nvSpPr>
      <dsp:spPr>
        <a:xfrm>
          <a:off x="548" y="685799"/>
          <a:ext cx="3257030" cy="914400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dirty="0">
              <a:solidFill>
                <a:srgbClr val="000000"/>
              </a:solidFill>
            </a:rPr>
            <a:t> Light microscopy</a:t>
          </a:r>
          <a:r>
            <a:rPr lang="en-US" sz="2000" b="1" i="1" kern="1200" dirty="0">
              <a:solidFill>
                <a:srgbClr val="000000"/>
              </a:solidFill>
            </a:rPr>
            <a:t> &amp; </a:t>
          </a:r>
          <a:r>
            <a:rPr lang="en-US" sz="2000" b="1" kern="1200" dirty="0">
              <a:solidFill>
                <a:srgbClr val="000000"/>
              </a:solidFill>
            </a:rPr>
            <a:t>Immunohistochemistry</a:t>
          </a:r>
        </a:p>
      </dsp:txBody>
      <dsp:txXfrm>
        <a:off x="45185" y="730436"/>
        <a:ext cx="3167756" cy="825126"/>
      </dsp:txXfrm>
    </dsp:sp>
    <dsp:sp modelId="{0BE4E82F-970B-8340-958C-DB1F4CCD4D32}">
      <dsp:nvSpPr>
        <dsp:cNvPr id="0" name=""/>
        <dsp:cNvSpPr/>
      </dsp:nvSpPr>
      <dsp:spPr>
        <a:xfrm>
          <a:off x="3494959" y="685799"/>
          <a:ext cx="1943555" cy="914400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dirty="0">
              <a:solidFill>
                <a:srgbClr val="000000"/>
              </a:solidFill>
            </a:rPr>
            <a:t>Small specimen guidelines</a:t>
          </a:r>
        </a:p>
      </dsp:txBody>
      <dsp:txXfrm>
        <a:off x="3539596" y="730436"/>
        <a:ext cx="1854281" cy="825126"/>
      </dsp:txXfrm>
    </dsp:sp>
    <dsp:sp modelId="{822FE524-7F48-FE47-8DAA-BAC2A2CDF018}">
      <dsp:nvSpPr>
        <dsp:cNvPr id="0" name=""/>
        <dsp:cNvSpPr/>
      </dsp:nvSpPr>
      <dsp:spPr>
        <a:xfrm>
          <a:off x="5675895" y="685799"/>
          <a:ext cx="1943555" cy="914400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dirty="0">
              <a:solidFill>
                <a:srgbClr val="000000"/>
              </a:solidFill>
            </a:rPr>
            <a:t>Personalized therapies</a:t>
          </a:r>
        </a:p>
      </dsp:txBody>
      <dsp:txXfrm>
        <a:off x="5720532" y="730436"/>
        <a:ext cx="1854281" cy="82512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 b="0">
                <a:solidFill>
                  <a:schemeClr val="tx1"/>
                </a:solidFill>
                <a:effectLst/>
                <a:latin typeface="Times New Roman" charset="0"/>
              </a:defRPr>
            </a:lvl1pPr>
          </a:lstStyle>
          <a:p>
            <a:endParaRPr lang="en-US"/>
          </a:p>
        </p:txBody>
      </p:sp>
      <p:sp>
        <p:nvSpPr>
          <p:cNvPr id="4505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b="0">
                <a:solidFill>
                  <a:schemeClr val="tx1"/>
                </a:solidFill>
                <a:effectLst/>
                <a:latin typeface="Times New Roman" charset="0"/>
              </a:defRPr>
            </a:lvl1pPr>
          </a:lstStyle>
          <a:p>
            <a:endParaRPr lang="en-US"/>
          </a:p>
        </p:txBody>
      </p:sp>
      <p:sp>
        <p:nvSpPr>
          <p:cNvPr id="45060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 b="0">
                <a:solidFill>
                  <a:schemeClr val="tx1"/>
                </a:solidFill>
                <a:effectLst/>
                <a:latin typeface="Times New Roman" charset="0"/>
              </a:defRPr>
            </a:lvl1pPr>
          </a:lstStyle>
          <a:p>
            <a:endParaRPr lang="en-US"/>
          </a:p>
        </p:txBody>
      </p:sp>
      <p:sp>
        <p:nvSpPr>
          <p:cNvPr id="45061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b="0">
                <a:solidFill>
                  <a:schemeClr val="tx1"/>
                </a:solidFill>
                <a:effectLst/>
                <a:latin typeface="Times New Roman" charset="0"/>
              </a:defRPr>
            </a:lvl1pPr>
          </a:lstStyle>
          <a:p>
            <a:fld id="{41167E0A-067F-7749-AA93-302E41CFE15F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398207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 b="0">
                <a:solidFill>
                  <a:schemeClr val="tx1"/>
                </a:solidFill>
                <a:effectLst/>
                <a:latin typeface="Times New Roman" charset="0"/>
              </a:defRPr>
            </a:lvl1pPr>
          </a:lstStyle>
          <a:p>
            <a:endParaRPr lang="en-US"/>
          </a:p>
        </p:txBody>
      </p:sp>
      <p:sp>
        <p:nvSpPr>
          <p:cNvPr id="8192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b="0">
                <a:solidFill>
                  <a:schemeClr val="tx1"/>
                </a:solidFill>
                <a:effectLst/>
                <a:latin typeface="Times New Roman" charset="0"/>
              </a:defRPr>
            </a:lvl1pPr>
          </a:lstStyle>
          <a:p>
            <a:endParaRPr lang="en-US"/>
          </a:p>
        </p:txBody>
      </p:sp>
      <p:sp>
        <p:nvSpPr>
          <p:cNvPr id="8192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8192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192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 b="0">
                <a:solidFill>
                  <a:schemeClr val="tx1"/>
                </a:solidFill>
                <a:effectLst/>
                <a:latin typeface="Times New Roman" charset="0"/>
              </a:defRPr>
            </a:lvl1pPr>
          </a:lstStyle>
          <a:p>
            <a:endParaRPr lang="en-US"/>
          </a:p>
        </p:txBody>
      </p:sp>
      <p:sp>
        <p:nvSpPr>
          <p:cNvPr id="8192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b="0">
                <a:solidFill>
                  <a:schemeClr val="tx1"/>
                </a:solidFill>
                <a:effectLst/>
                <a:latin typeface="Times New Roman" charset="0"/>
              </a:defRPr>
            </a:lvl1pPr>
          </a:lstStyle>
          <a:p>
            <a:fld id="{7E3F2C2F-8503-4A42-83AC-824A56492412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592210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ＭＳ Ｐゴシック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ＭＳ Ｐゴシック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ＭＳ Ｐゴシック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ＭＳ Ｐゴシック" charset="-128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9D11F79-8259-DF44-B21E-D9D20AD8DF8A}" type="slidenum">
              <a:rPr lang="en-US"/>
              <a:pPr/>
              <a:t>3</a:t>
            </a:fld>
            <a:endParaRPr lang="en-US" dirty="0"/>
          </a:p>
        </p:txBody>
      </p:sp>
      <p:sp>
        <p:nvSpPr>
          <p:cNvPr id="65433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2525713" y="898525"/>
            <a:ext cx="3500437" cy="2625725"/>
          </a:xfrm>
          <a:ln/>
        </p:spPr>
      </p:sp>
      <p:sp>
        <p:nvSpPr>
          <p:cNvPr id="65433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93763" y="4327525"/>
            <a:ext cx="5070475" cy="4144963"/>
          </a:xfrm>
          <a:ln/>
        </p:spPr>
        <p:txBody>
          <a:bodyPr lIns="71856" tIns="35928" rIns="71856" bIns="35928"/>
          <a:lstStyle/>
          <a:p>
            <a:pPr>
              <a:spcBef>
                <a:spcPct val="0"/>
              </a:spcBef>
            </a:pPr>
            <a:endParaRPr lang="en-US" sz="2400" dirty="0">
              <a:latin typeface="Times" charset="0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9D11F79-8259-DF44-B21E-D9D20AD8DF8A}" type="slidenum">
              <a:rPr lang="en-US"/>
              <a:pPr/>
              <a:t>74</a:t>
            </a:fld>
            <a:endParaRPr lang="en-US"/>
          </a:p>
        </p:txBody>
      </p:sp>
      <p:sp>
        <p:nvSpPr>
          <p:cNvPr id="65433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2525713" y="898525"/>
            <a:ext cx="3500437" cy="2625725"/>
          </a:xfrm>
          <a:ln/>
        </p:spPr>
      </p:sp>
      <p:sp>
        <p:nvSpPr>
          <p:cNvPr id="65433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93763" y="4327525"/>
            <a:ext cx="5070475" cy="4144963"/>
          </a:xfrm>
          <a:ln/>
        </p:spPr>
        <p:txBody>
          <a:bodyPr lIns="71856" tIns="35928" rIns="71856" bIns="35928"/>
          <a:lstStyle/>
          <a:p>
            <a:pPr>
              <a:spcBef>
                <a:spcPct val="0"/>
              </a:spcBef>
            </a:pPr>
            <a:endParaRPr lang="en-US" sz="2400">
              <a:latin typeface="Times" charset="0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9D11F79-8259-DF44-B21E-D9D20AD8DF8A}" type="slidenum">
              <a:rPr lang="en-US"/>
              <a:pPr/>
              <a:t>103</a:t>
            </a:fld>
            <a:endParaRPr lang="en-US"/>
          </a:p>
        </p:txBody>
      </p:sp>
      <p:sp>
        <p:nvSpPr>
          <p:cNvPr id="65433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2525713" y="898525"/>
            <a:ext cx="3500437" cy="2625725"/>
          </a:xfrm>
          <a:ln/>
        </p:spPr>
      </p:sp>
      <p:sp>
        <p:nvSpPr>
          <p:cNvPr id="65433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93763" y="4327525"/>
            <a:ext cx="5070475" cy="4144963"/>
          </a:xfrm>
          <a:ln/>
        </p:spPr>
        <p:txBody>
          <a:bodyPr lIns="71856" tIns="35928" rIns="71856" bIns="35928"/>
          <a:lstStyle/>
          <a:p>
            <a:pPr>
              <a:spcBef>
                <a:spcPct val="0"/>
              </a:spcBef>
            </a:pPr>
            <a:endParaRPr lang="en-US" sz="2400">
              <a:latin typeface="Times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1083742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09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8610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 altLang="en-US"/>
              <a:t>Many years ago, a patient would have to undergo surgery to determine what a lung nodule represents—a benign or malignant process.</a:t>
            </a:r>
          </a:p>
          <a:p>
            <a:r>
              <a:rPr lang="en-US" altLang="en-US"/>
              <a:t>If the lesion turned out to be lung cancer many years ago, there were only 2 chemotherapy options—a one size fits all approach.</a:t>
            </a:r>
          </a:p>
          <a:p>
            <a:r>
              <a:rPr lang="en-US" altLang="en-US"/>
              <a:t>Now he/she can have a fine needle biopsy or core biopsy. </a:t>
            </a:r>
          </a:p>
          <a:p>
            <a:r>
              <a:rPr lang="en-US" altLang="en-US"/>
              <a:t>Now there are multiple therapeutic options.</a:t>
            </a:r>
          </a:p>
          <a:p>
            <a:r>
              <a:rPr lang="en-US" altLang="en-US"/>
              <a:t>To summarize, many years ago large samples would be obtained and no additional tests would be required to determine the appropriate treatment.</a:t>
            </a:r>
          </a:p>
          <a:p>
            <a:r>
              <a:rPr lang="en-US" altLang="en-US"/>
              <a:t>Now, small samples are obtained and multiple tests are required to determine treatment. </a:t>
            </a:r>
          </a:p>
          <a:p>
            <a:endParaRPr lang="en-US" altLang="en-US"/>
          </a:p>
          <a:p>
            <a:endParaRPr lang="en-US" altLang="en-US"/>
          </a:p>
        </p:txBody>
      </p:sp>
      <p:sp>
        <p:nvSpPr>
          <p:cNvPr id="68611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1pPr>
            <a:lvl2pPr marL="730766" indent="-281064" eaLnBrk="0" hangingPunct="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2pPr>
            <a:lvl3pPr marL="1124255" indent="-224851" eaLnBrk="0" hangingPunct="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3pPr>
            <a:lvl4pPr marL="1573957" indent="-224851" eaLnBrk="0" hangingPunct="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4pPr>
            <a:lvl5pPr marL="2023659" indent="-224851" eaLnBrk="0" hangingPunct="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5pPr>
            <a:lvl6pPr marL="2473361" indent="-224851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6pPr>
            <a:lvl7pPr marL="2923062" indent="-224851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7pPr>
            <a:lvl8pPr marL="3372764" indent="-224851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8pPr>
            <a:lvl9pPr marL="3822466" indent="-224851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pPr eaLnBrk="1" hangingPunct="1"/>
            <a:fld id="{61184451-1545-4EC7-8378-591CA035EF67}" type="slidenum">
              <a:rPr lang="en-US" altLang="en-US" sz="1200">
                <a:latin typeface="Calibri" pitchFamily="34" charset="0"/>
              </a:rPr>
              <a:pPr eaLnBrk="1" hangingPunct="1"/>
              <a:t>4</a:t>
            </a:fld>
            <a:endParaRPr lang="en-US" altLang="en-US" sz="120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0263476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F329A0A-1C5A-CC44-A4C2-09694BE7ECCB}" type="slidenum">
              <a:rPr lang="en-US"/>
              <a:pPr/>
              <a:t>14</a:t>
            </a:fld>
            <a:endParaRPr lang="en-US"/>
          </a:p>
        </p:txBody>
      </p:sp>
      <p:sp>
        <p:nvSpPr>
          <p:cNvPr id="8898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898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Major subtypes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E3F2C2F-8503-4A42-83AC-824A56492412}" type="slidenum">
              <a:rPr lang="en-US" smtClean="0"/>
              <a:pPr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75884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56F2D90-CF16-B844-8526-62F826C9A3A7}" type="slidenum">
              <a:rPr lang="en-US"/>
              <a:pPr/>
              <a:t>43</a:t>
            </a:fld>
            <a:endParaRPr lang="en-US"/>
          </a:p>
        </p:txBody>
      </p:sp>
      <p:sp>
        <p:nvSpPr>
          <p:cNvPr id="87347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734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1350BCE-F8C8-9840-B08A-EF2E0DA992AB}" type="slidenum">
              <a:rPr lang="en-US"/>
              <a:pPr/>
              <a:t>44</a:t>
            </a:fld>
            <a:endParaRPr lang="en-US"/>
          </a:p>
        </p:txBody>
      </p:sp>
      <p:sp>
        <p:nvSpPr>
          <p:cNvPr id="87757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775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TV 89-93</a:t>
            </a: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1350BCE-F8C8-9840-B08A-EF2E0DA992AB}" type="slidenum">
              <a:rPr lang="en-US"/>
              <a:pPr/>
              <a:t>45</a:t>
            </a:fld>
            <a:endParaRPr lang="en-US"/>
          </a:p>
        </p:txBody>
      </p:sp>
      <p:sp>
        <p:nvSpPr>
          <p:cNvPr id="87757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775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TV 89-93</a:t>
            </a: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6"/>
          <p:cNvSpPr>
            <a:spLocks noGrp="1" noChangeArrowheads="1"/>
          </p:cNvSpPr>
          <p:nvPr>
            <p:ph type="ftr" sz="quarter" idx="4"/>
          </p:nvPr>
        </p:nvSpPr>
        <p:spPr>
          <a:ln/>
        </p:spPr>
        <p:txBody>
          <a:bodyPr/>
          <a:lstStyle/>
          <a:p>
            <a:r>
              <a:rPr lang="en-US"/>
              <a:t>CP1060982	Tazelaar, H	mh	5-20-2002</a:t>
            </a:r>
          </a:p>
        </p:txBody>
      </p:sp>
      <p:sp>
        <p:nvSpPr>
          <p:cNvPr id="11171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2525713" y="898525"/>
            <a:ext cx="3500437" cy="2625725"/>
          </a:xfrm>
          <a:ln/>
          <a:extLs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111718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93764" y="4326750"/>
            <a:ext cx="5070475" cy="4144966"/>
          </a:xfrm>
          <a:ln/>
          <a:extLst>
            <a:ext uri="{91240B29-F687-4F45-9708-019B960494DF}">
              <a14:hiddenLine xmlns:a14="http://schemas.microsoft.com/office/drawing/2010/main" w="12700">
                <a:solidFill>
                  <a:schemeClr val="tx2"/>
                </a:solidFill>
                <a:miter lim="800000"/>
                <a:headEnd/>
                <a:tailEnd/>
              </a14:hiddenLine>
            </a:ext>
          </a:extLst>
        </p:spPr>
        <p:txBody>
          <a:bodyPr lIns="71856" tIns="35928" rIns="71856" bIns="35928" anchor="t"/>
          <a:lstStyle/>
          <a:p>
            <a:pPr>
              <a:spcBef>
                <a:spcPct val="0"/>
              </a:spcBef>
            </a:pPr>
            <a:endParaRPr lang="en-US" sz="2400">
              <a:latin typeface="Times" charset="0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1153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</p:spPr>
        <p:txBody>
          <a:bodyPr/>
          <a:lstStyle/>
          <a:p>
            <a:r>
              <a:rPr lang="en-US"/>
              <a:t>CP1060982	Tazelaar, H	mh	5-20-2002</a:t>
            </a:r>
          </a:p>
        </p:txBody>
      </p:sp>
      <p:sp>
        <p:nvSpPr>
          <p:cNvPr id="5611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6115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</p:spTree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0" y="890588"/>
            <a:ext cx="1943100" cy="5205412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890588"/>
            <a:ext cx="5676900" cy="5205412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  <p:transition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74725" y="890588"/>
            <a:ext cx="7188200" cy="6985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  <p:transition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, Conten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74725" y="890588"/>
            <a:ext cx="7188200" cy="6985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1981200"/>
            <a:ext cx="3810000" cy="1981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648200" y="4114800"/>
            <a:ext cx="3810000" cy="1981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  <p:transition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</p:spTree>
  </p:cSld>
  <p:clrMapOvr>
    <a:masterClrMapping/>
  </p:clrMapOvr>
  <p:transition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  <p:transition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</p:cSld>
  <p:clrMapOvr>
    <a:masterClrMapping/>
  </p:clrMapOvr>
  <p:transition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  <p:transition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  <p:transition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  <p:transition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</p:cSld>
  <p:clrMapOvr>
    <a:masterClrMapping/>
  </p:clrMapOvr>
  <p:transition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</p:cSld>
  <p:clrMapOvr>
    <a:masterClrMapping/>
  </p:clrMapOvr>
  <p:transition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  <p:transition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0" y="890588"/>
            <a:ext cx="1943100" cy="5205412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890588"/>
            <a:ext cx="5676900" cy="5205412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  <p:transition/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, Conten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74725" y="890588"/>
            <a:ext cx="7188200" cy="6985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1981200"/>
            <a:ext cx="3810000" cy="1981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648200" y="4114800"/>
            <a:ext cx="3810000" cy="1981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12" Type="http://schemas.openxmlformats.org/officeDocument/2006/relationships/slideLayout" Target="../slideLayouts/slideLayout25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5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23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3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974725" y="890588"/>
            <a:ext cx="7188200" cy="6985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>
            <a:outerShdw blurRad="63500" dist="38099" dir="2700000" algn="ctr" rotWithShape="0">
              <a:srgbClr val="000000">
                <a:alpha val="74998"/>
              </a:srgbClr>
            </a:outerShdw>
          </a:effectLst>
        </p:spPr>
        <p:txBody>
          <a:bodyPr vert="horz" wrap="none" lIns="90488" tIns="44450" rIns="90488" bIns="4445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97284" name="Rectangle 4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>
            <a:outerShdw blurRad="63500" dist="38099" dir="2700000" algn="ctr" rotWithShape="0">
              <a:srgbClr val="000000">
                <a:alpha val="74998"/>
              </a:srgbClr>
            </a:outerShdw>
          </a:effectLst>
        </p:spPr>
        <p:txBody>
          <a:bodyPr vert="horz" wrap="square" lIns="90488" tIns="44450" rIns="90488" bIns="4445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695" r:id="rId1"/>
    <p:sldLayoutId id="2147483696" r:id="rId2"/>
    <p:sldLayoutId id="2147483697" r:id="rId3"/>
    <p:sldLayoutId id="2147483698" r:id="rId4"/>
    <p:sldLayoutId id="2147483699" r:id="rId5"/>
    <p:sldLayoutId id="2147483700" r:id="rId6"/>
    <p:sldLayoutId id="2147483701" r:id="rId7"/>
    <p:sldLayoutId id="2147483702" r:id="rId8"/>
    <p:sldLayoutId id="2147483703" r:id="rId9"/>
    <p:sldLayoutId id="2147483704" r:id="rId10"/>
    <p:sldLayoutId id="2147483705" r:id="rId11"/>
    <p:sldLayoutId id="2147483727" r:id="rId12"/>
    <p:sldLayoutId id="2147483729" r:id="rId13"/>
  </p:sldLayoutIdLst>
  <p:transition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000" b="1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000" b="1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000" b="1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000" b="1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000" b="1">
          <a:solidFill>
            <a:schemeClr val="tx2"/>
          </a:solidFill>
          <a:latin typeface="Arial" charset="0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 sz="4000" b="1">
          <a:solidFill>
            <a:schemeClr val="tx2"/>
          </a:solidFill>
          <a:latin typeface="Arial" charset="0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 sz="4000" b="1">
          <a:solidFill>
            <a:schemeClr val="tx2"/>
          </a:solidFill>
          <a:latin typeface="Arial" charset="0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 sz="4000" b="1">
          <a:solidFill>
            <a:schemeClr val="tx2"/>
          </a:solidFill>
          <a:latin typeface="Arial" charset="0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 sz="4000" b="1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100000"/>
        <a:buChar char="•"/>
        <a:defRPr sz="4000" b="1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–"/>
        <a:defRPr sz="4000" b="1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ＭＳ Ｐゴシック" charset="-128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•"/>
        <a:defRPr sz="4000" b="1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ＭＳ Ｐゴシック" charset="-128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–"/>
        <a:defRPr sz="4000" b="1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ＭＳ Ｐゴシック" charset="-128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»"/>
        <a:defRPr sz="4000" b="1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ＭＳ Ｐゴシック" charset="-128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»"/>
        <a:defRPr sz="4000" b="1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ＭＳ Ｐゴシック" charset="-128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»"/>
        <a:defRPr sz="4000" b="1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ＭＳ Ｐゴシック" charset="-128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»"/>
        <a:defRPr sz="4000" b="1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ＭＳ Ｐゴシック" charset="-128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»"/>
        <a:defRPr sz="4000" b="1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ＭＳ Ｐゴシック" charset="-128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209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974725" y="890588"/>
            <a:ext cx="7188200" cy="6985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>
            <a:outerShdw blurRad="63500" dist="38099" dir="2700000" algn="ctr" rotWithShape="0">
              <a:srgbClr val="000000">
                <a:alpha val="74998"/>
              </a:srgbClr>
            </a:outerShdw>
          </a:effectLst>
        </p:spPr>
        <p:txBody>
          <a:bodyPr vert="horz" wrap="none" lIns="90488" tIns="44450" rIns="90488" bIns="4445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77209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>
            <a:outerShdw blurRad="63500" dist="38099" dir="2700000" algn="ctr" rotWithShape="0">
              <a:srgbClr val="000000">
                <a:alpha val="74998"/>
              </a:srgbClr>
            </a:outerShdw>
          </a:effectLst>
        </p:spPr>
        <p:txBody>
          <a:bodyPr vert="horz" wrap="square" lIns="90488" tIns="44450" rIns="90488" bIns="4445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706" r:id="rId1"/>
    <p:sldLayoutId id="2147483707" r:id="rId2"/>
    <p:sldLayoutId id="2147483708" r:id="rId3"/>
    <p:sldLayoutId id="2147483709" r:id="rId4"/>
    <p:sldLayoutId id="2147483710" r:id="rId5"/>
    <p:sldLayoutId id="2147483711" r:id="rId6"/>
    <p:sldLayoutId id="2147483712" r:id="rId7"/>
    <p:sldLayoutId id="2147483713" r:id="rId8"/>
    <p:sldLayoutId id="2147483714" r:id="rId9"/>
    <p:sldLayoutId id="2147483715" r:id="rId10"/>
    <p:sldLayoutId id="2147483716" r:id="rId11"/>
    <p:sldLayoutId id="2147483728" r:id="rId12"/>
  </p:sldLayoutIdLst>
  <p:transition/>
  <p:txStyles>
    <p:titleStyle>
      <a:lvl1pPr algn="ctr" rtl="0" fontAlgn="base">
        <a:spcBef>
          <a:spcPct val="0"/>
        </a:spcBef>
        <a:spcAft>
          <a:spcPct val="0"/>
        </a:spcAft>
        <a:defRPr sz="4000" b="1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000" b="1">
          <a:solidFill>
            <a:schemeClr val="tx2"/>
          </a:solidFill>
          <a:latin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4000" b="1">
          <a:solidFill>
            <a:schemeClr val="tx2"/>
          </a:solidFill>
          <a:latin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4000" b="1">
          <a:solidFill>
            <a:schemeClr val="tx2"/>
          </a:solidFill>
          <a:latin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4000" b="1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000" b="1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000" b="1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000" b="1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000" b="1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tx1"/>
        </a:buClr>
        <a:buSzPct val="100000"/>
        <a:buChar char="•"/>
        <a:defRPr sz="4000" b="1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chemeClr val="tx1"/>
        </a:buClr>
        <a:buChar char="–"/>
        <a:defRPr sz="4000" b="1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ＭＳ Ｐゴシック" charset="-128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Char char="•"/>
        <a:defRPr sz="4000" b="1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ＭＳ Ｐゴシック" charset="-128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Char char="–"/>
        <a:defRPr sz="4000" b="1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ＭＳ Ｐゴシック" charset="-128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Char char="»"/>
        <a:defRPr sz="4000" b="1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ＭＳ Ｐゴシック" charset="-128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Char char="»"/>
        <a:defRPr sz="4000" b="1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ＭＳ Ｐゴシック" charset="-128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Char char="»"/>
        <a:defRPr sz="4000" b="1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ＭＳ Ｐゴシック" charset="-128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Char char="»"/>
        <a:defRPr sz="4000" b="1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ＭＳ Ｐゴシック" charset="-128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Char char="»"/>
        <a:defRPr sz="4000" b="1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ＭＳ Ｐゴシック" charset="-128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5.jpg"/><Relationship Id="rId1" Type="http://schemas.openxmlformats.org/officeDocument/2006/relationships/slideLayout" Target="../slideLayouts/slideLayout15.xml"/></Relationships>
</file>

<file path=ppt/slides/_rels/slide10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6.jpeg"/><Relationship Id="rId1" Type="http://schemas.openxmlformats.org/officeDocument/2006/relationships/slideLayout" Target="../slideLayouts/slideLayout7.xml"/></Relationships>
</file>

<file path=ppt/slides/_rels/slide10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7.jpeg"/><Relationship Id="rId1" Type="http://schemas.openxmlformats.org/officeDocument/2006/relationships/slideLayout" Target="../slideLayouts/slideLayout7.xml"/></Relationships>
</file>

<file path=ppt/slides/_rels/slide10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5.xml"/></Relationships>
</file>

<file path=ppt/slides/_rels/slide10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8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7" Type="http://schemas.openxmlformats.org/officeDocument/2006/relationships/image" Target="../media/image11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jpeg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0.xml"/></Relationships>
</file>

<file path=ppt/slides/_rels/slide22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0.xml"/><Relationship Id="rId5" Type="http://schemas.microsoft.com/office/2007/relationships/hdphoto" Target="../media/hdphoto4.wdp"/><Relationship Id="rId4" Type="http://schemas.openxmlformats.org/officeDocument/2006/relationships/image" Target="../media/image17.jpeg"/></Relationships>
</file>

<file path=ppt/slides/_rels/slide23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0.xml"/></Relationships>
</file>

<file path=ppt/slides/_rels/slide24.xml.rels><?xml version="1.0" encoding="UTF-8" standalone="yes"?>
<Relationships xmlns="http://schemas.openxmlformats.org/package/2006/relationships"><Relationship Id="rId3" Type="http://schemas.microsoft.com/office/2007/relationships/hdphoto" Target="../media/hdphoto6.wdp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0.xml"/><Relationship Id="rId5" Type="http://schemas.microsoft.com/office/2007/relationships/hdphoto" Target="../media/hdphoto7.wdp"/><Relationship Id="rId4" Type="http://schemas.openxmlformats.org/officeDocument/2006/relationships/image" Target="../media/image20.pn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27.xml.rels><?xml version="1.0" encoding="UTF-8" standalone="yes"?>
<Relationships xmlns="http://schemas.openxmlformats.org/package/2006/relationships"><Relationship Id="rId3" Type="http://schemas.microsoft.com/office/2007/relationships/hdphoto" Target="../media/hdphoto8.wdp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0.xml"/><Relationship Id="rId4" Type="http://schemas.openxmlformats.org/officeDocument/2006/relationships/image" Target="../media/image22.jpeg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19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1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0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0.xml"/><Relationship Id="rId6" Type="http://schemas.openxmlformats.org/officeDocument/2006/relationships/image" Target="../media/image30.jpeg"/><Relationship Id="rId5" Type="http://schemas.openxmlformats.org/officeDocument/2006/relationships/image" Target="../media/image29.jpeg"/><Relationship Id="rId4" Type="http://schemas.openxmlformats.org/officeDocument/2006/relationships/image" Target="../media/image28.jpeg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35.xml.rels><?xml version="1.0" encoding="UTF-8" standalone="yes"?>
<Relationships xmlns="http://schemas.openxmlformats.org/package/2006/relationships"><Relationship Id="rId3" Type="http://schemas.microsoft.com/office/2007/relationships/hdphoto" Target="../media/hdphoto9.wdp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5.xml"/></Relationships>
</file>

<file path=ppt/slides/_rels/slide36.xml.rels><?xml version="1.0" encoding="UTF-8" standalone="yes"?>
<Relationships xmlns="http://schemas.openxmlformats.org/package/2006/relationships"><Relationship Id="rId3" Type="http://schemas.microsoft.com/office/2007/relationships/hdphoto" Target="../media/hdphoto10.wdp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5.xml"/><Relationship Id="rId5" Type="http://schemas.microsoft.com/office/2007/relationships/hdphoto" Target="../media/hdphoto11.wdp"/><Relationship Id="rId4" Type="http://schemas.openxmlformats.org/officeDocument/2006/relationships/image" Target="../media/image32.png"/></Relationships>
</file>

<file path=ppt/slides/_rels/slide37.xml.rels><?xml version="1.0" encoding="UTF-8" standalone="yes"?>
<Relationships xmlns="http://schemas.openxmlformats.org/package/2006/relationships"><Relationship Id="rId3" Type="http://schemas.microsoft.com/office/2007/relationships/hdphoto" Target="../media/hdphoto12.wdp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0.xml"/></Relationships>
</file>

<file path=ppt/slides/_rels/slide38.xml.rels><?xml version="1.0" encoding="UTF-8" standalone="yes"?>
<Relationships xmlns="http://schemas.openxmlformats.org/package/2006/relationships"><Relationship Id="rId3" Type="http://schemas.microsoft.com/office/2007/relationships/hdphoto" Target="../media/hdphoto13.wdp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0.xml"/></Relationships>
</file>

<file path=ppt/slides/_rels/slide39.xml.rels><?xml version="1.0" encoding="UTF-8" standalone="yes"?>
<Relationships xmlns="http://schemas.openxmlformats.org/package/2006/relationships"><Relationship Id="rId3" Type="http://schemas.microsoft.com/office/2007/relationships/hdphoto" Target="../media/hdphoto14.wdp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0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2.xml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12" Type="http://schemas.microsoft.com/office/2007/relationships/diagramDrawing" Target="../diagrams/drawing2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11" Type="http://schemas.openxmlformats.org/officeDocument/2006/relationships/diagramColors" Target="../diagrams/colors2.xml"/><Relationship Id="rId5" Type="http://schemas.openxmlformats.org/officeDocument/2006/relationships/diagramQuickStyle" Target="../diagrams/quickStyle1.xml"/><Relationship Id="rId10" Type="http://schemas.openxmlformats.org/officeDocument/2006/relationships/diagramQuickStyle" Target="../diagrams/quickStyle2.xml"/><Relationship Id="rId4" Type="http://schemas.openxmlformats.org/officeDocument/2006/relationships/diagramLayout" Target="../diagrams/layout1.xml"/><Relationship Id="rId9" Type="http://schemas.openxmlformats.org/officeDocument/2006/relationships/diagramLayout" Target="../diagrams/layout2.xml"/></Relationships>
</file>

<file path=ppt/slides/_rels/slide40.xml.rels><?xml version="1.0" encoding="UTF-8" standalone="yes"?>
<Relationships xmlns="http://schemas.openxmlformats.org/package/2006/relationships"><Relationship Id="rId3" Type="http://schemas.microsoft.com/office/2007/relationships/hdphoto" Target="../media/hdphoto14.wdp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0.xml"/><Relationship Id="rId4" Type="http://schemas.openxmlformats.org/officeDocument/2006/relationships/image" Target="../media/image36.jpeg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0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0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0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0.xml"/><Relationship Id="rId4" Type="http://schemas.openxmlformats.org/officeDocument/2006/relationships/image" Target="../media/image40.jpeg"/></Relationships>
</file>

<file path=ppt/slides/_rels/slide46.xml.rels><?xml version="1.0" encoding="UTF-8" standalone="yes"?>
<Relationships xmlns="http://schemas.openxmlformats.org/package/2006/relationships"><Relationship Id="rId3" Type="http://schemas.microsoft.com/office/2007/relationships/hdphoto" Target="../media/hdphoto15.wdp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0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20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6.jpe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image" Target="../media/image47.wmf"/><Relationship Id="rId1" Type="http://schemas.openxmlformats.org/officeDocument/2006/relationships/slideLayout" Target="../slideLayouts/slideLayout7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7" Type="http://schemas.openxmlformats.org/officeDocument/2006/relationships/image" Target="../media/image53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2.jpeg"/><Relationship Id="rId5" Type="http://schemas.openxmlformats.org/officeDocument/2006/relationships/image" Target="../media/image51.jpeg"/><Relationship Id="rId4" Type="http://schemas.openxmlformats.org/officeDocument/2006/relationships/image" Target="../media/image50.jpeg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3" Type="http://schemas.microsoft.com/office/2007/relationships/hdphoto" Target="../media/hdphoto16.wdp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7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eg"/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7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7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7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7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jpeg"/><Relationship Id="rId1" Type="http://schemas.openxmlformats.org/officeDocument/2006/relationships/slideLayout" Target="../slideLayouts/slideLayout7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jpg"/><Relationship Id="rId1" Type="http://schemas.openxmlformats.org/officeDocument/2006/relationships/slideLayout" Target="../slideLayouts/slideLayout7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jpeg"/><Relationship Id="rId1" Type="http://schemas.openxmlformats.org/officeDocument/2006/relationships/slideLayout" Target="../slideLayouts/slideLayout7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jpeg"/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jpeg"/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jpeg"/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jpeg"/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jpeg"/><Relationship Id="rId1" Type="http://schemas.openxmlformats.org/officeDocument/2006/relationships/slideLayout" Target="../slideLayouts/slideLayout6.xml"/></Relationships>
</file>

<file path=ppt/slides/_rels/slide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jpeg"/><Relationship Id="rId1" Type="http://schemas.openxmlformats.org/officeDocument/2006/relationships/slideLayout" Target="../slideLayouts/slideLayout6.xml"/></Relationships>
</file>

<file path=ppt/slides/_rels/slide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jpeg"/><Relationship Id="rId1" Type="http://schemas.openxmlformats.org/officeDocument/2006/relationships/slideLayout" Target="../slideLayouts/slideLayout7.xml"/></Relationships>
</file>

<file path=ppt/slides/_rels/slide7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jpeg"/><Relationship Id="rId2" Type="http://schemas.openxmlformats.org/officeDocument/2006/relationships/image" Target="../media/image7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4.jpeg"/><Relationship Id="rId4" Type="http://schemas.openxmlformats.org/officeDocument/2006/relationships/image" Target="../media/image73.jpe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jpeg"/><Relationship Id="rId2" Type="http://schemas.openxmlformats.org/officeDocument/2006/relationships/image" Target="../media/image75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77.jpeg"/></Relationships>
</file>

<file path=ppt/slides/_rels/slide8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jpeg"/><Relationship Id="rId2" Type="http://schemas.openxmlformats.org/officeDocument/2006/relationships/image" Target="../media/image78.jpeg"/><Relationship Id="rId1" Type="http://schemas.openxmlformats.org/officeDocument/2006/relationships/slideLayout" Target="../slideLayouts/slideLayout6.xml"/></Relationships>
</file>

<file path=ppt/slides/_rels/slide8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png"/><Relationship Id="rId2" Type="http://schemas.openxmlformats.org/officeDocument/2006/relationships/image" Target="../media/image80.png"/><Relationship Id="rId1" Type="http://schemas.openxmlformats.org/officeDocument/2006/relationships/slideLayout" Target="../slideLayouts/slideLayout19.xml"/></Relationships>
</file>

<file path=ppt/slides/_rels/slide8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9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9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9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9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jpeg"/><Relationship Id="rId2" Type="http://schemas.openxmlformats.org/officeDocument/2006/relationships/image" Target="../media/image82.jpeg"/><Relationship Id="rId1" Type="http://schemas.openxmlformats.org/officeDocument/2006/relationships/slideLayout" Target="../slideLayouts/slideLayout15.xml"/></Relationships>
</file>

<file path=ppt/slides/_rels/slide9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9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9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9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9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9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4.jpeg"/><Relationship Id="rId1" Type="http://schemas.openxmlformats.org/officeDocument/2006/relationships/slideLayout" Target="../slideLayouts/slideLayout1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1" descr="DSC_0603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94627" y="632909"/>
            <a:ext cx="6400800" cy="4284982"/>
          </a:xfrm>
          <a:prstGeom prst="rect">
            <a:avLst/>
          </a:prstGeom>
          <a:noFill/>
          <a:ln w="9525">
            <a:solidFill>
              <a:schemeClr val="bg2"/>
            </a:solidFill>
            <a:miter lim="800000"/>
            <a:headEnd/>
            <a:tailEnd/>
          </a:ln>
        </p:spPr>
      </p:pic>
      <p:sp>
        <p:nvSpPr>
          <p:cNvPr id="160774" name="Text Box 6"/>
          <p:cNvSpPr txBox="1">
            <a:spLocks noChangeArrowheads="1"/>
          </p:cNvSpPr>
          <p:nvPr/>
        </p:nvSpPr>
        <p:spPr bwMode="auto">
          <a:xfrm>
            <a:off x="69529" y="4975542"/>
            <a:ext cx="9004965" cy="1815882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pPr algn="ctr"/>
            <a:r>
              <a:rPr lang="en-US" sz="2800" dirty="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Henry D. Tazelaar, M.D</a:t>
            </a:r>
          </a:p>
          <a:p>
            <a:pPr algn="ctr"/>
            <a:r>
              <a:rPr lang="en-US" sz="2800" dirty="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Geraldine Colby Zeiler Professor of Cytopathology, </a:t>
            </a:r>
          </a:p>
          <a:p>
            <a:pPr algn="ctr"/>
            <a:r>
              <a:rPr lang="en-US" sz="2800" dirty="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Chair of Laboratory Medicine and Pathology</a:t>
            </a:r>
          </a:p>
          <a:p>
            <a:pPr algn="ctr"/>
            <a:r>
              <a:rPr lang="en-US" sz="2800" dirty="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Mayo Clinic Arizona </a:t>
            </a:r>
          </a:p>
        </p:txBody>
      </p:sp>
      <p:sp>
        <p:nvSpPr>
          <p:cNvPr id="160770" name="Rectangle 2"/>
          <p:cNvSpPr>
            <a:spLocks noGrp="1" noChangeArrowheads="1"/>
          </p:cNvSpPr>
          <p:nvPr>
            <p:ph type="title"/>
          </p:nvPr>
        </p:nvSpPr>
        <p:spPr>
          <a:xfrm>
            <a:off x="4889678" y="1446735"/>
            <a:ext cx="4030662" cy="2551981"/>
          </a:xfrm>
          <a:noFill/>
          <a:effectLst/>
        </p:spPr>
        <p:txBody>
          <a:bodyPr wrap="square"/>
          <a:lstStyle/>
          <a:p>
            <a:pPr algn="r"/>
            <a:r>
              <a:rPr lang="en-US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Help! How do I Diagnose and Stage this Lung Cancer?</a:t>
            </a:r>
          </a:p>
        </p:txBody>
      </p:sp>
    </p:spTree>
  </p:cSld>
  <p:clrMapOvr>
    <a:masterClrMapping/>
  </p:clrMapOvr>
  <p:transition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8178" name="Rectangle 2"/>
          <p:cNvSpPr>
            <a:spLocks noGrp="1" noChangeArrowheads="1"/>
          </p:cNvSpPr>
          <p:nvPr>
            <p:ph type="title"/>
          </p:nvPr>
        </p:nvSpPr>
        <p:spPr>
          <a:xfrm>
            <a:off x="127000" y="585788"/>
            <a:ext cx="8929688" cy="1308100"/>
          </a:xfrm>
        </p:spPr>
        <p:txBody>
          <a:bodyPr/>
          <a:lstStyle/>
          <a:p>
            <a:r>
              <a:rPr lang="en-US"/>
              <a:t>Diagnostic Categories on </a:t>
            </a:r>
            <a:br>
              <a:rPr lang="en-US"/>
            </a:br>
            <a:r>
              <a:rPr lang="en-US"/>
              <a:t>Small Biopsies/Cytology Specimens</a:t>
            </a:r>
          </a:p>
        </p:txBody>
      </p:sp>
      <p:sp>
        <p:nvSpPr>
          <p:cNvPr id="81817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85738" y="2181225"/>
            <a:ext cx="8815387" cy="4905375"/>
          </a:xfrm>
          <a:effectLst/>
        </p:spPr>
        <p:txBody>
          <a:bodyPr/>
          <a:lstStyle/>
          <a:p>
            <a:pPr>
              <a:buClr>
                <a:schemeClr val="tx2"/>
              </a:buClr>
              <a:buSzPct val="120000"/>
            </a:pPr>
            <a:r>
              <a:rPr lang="en-US" sz="3600" dirty="0"/>
              <a:t>Describe morphologic </a:t>
            </a:r>
            <a:r>
              <a:rPr lang="en-US" sz="3600" dirty="0" err="1"/>
              <a:t>adca</a:t>
            </a:r>
            <a:r>
              <a:rPr lang="en-US" sz="3600" dirty="0"/>
              <a:t> patterns present e.g. </a:t>
            </a:r>
            <a:r>
              <a:rPr lang="en-US" sz="3600" dirty="0" err="1"/>
              <a:t>acinar</a:t>
            </a:r>
            <a:r>
              <a:rPr lang="en-US" sz="3600" dirty="0"/>
              <a:t>, </a:t>
            </a:r>
            <a:r>
              <a:rPr lang="en-US" sz="3600" dirty="0" err="1"/>
              <a:t>lepidic</a:t>
            </a:r>
            <a:r>
              <a:rPr lang="en-US" sz="3600" dirty="0"/>
              <a:t>, colloid  </a:t>
            </a:r>
          </a:p>
          <a:p>
            <a:pPr>
              <a:buClr>
                <a:schemeClr val="tx2"/>
              </a:buClr>
              <a:buSzPct val="120000"/>
            </a:pPr>
            <a:r>
              <a:rPr lang="en-US" sz="3600" dirty="0"/>
              <a:t>Pure </a:t>
            </a:r>
            <a:r>
              <a:rPr lang="en-US" sz="3600" dirty="0" err="1"/>
              <a:t>lepidic</a:t>
            </a:r>
            <a:r>
              <a:rPr lang="en-US" sz="3600" dirty="0"/>
              <a:t> tumor?  State invasion cannot be excluded</a:t>
            </a:r>
          </a:p>
          <a:p>
            <a:pPr>
              <a:buClr>
                <a:schemeClr val="tx2"/>
              </a:buClr>
              <a:buSzPct val="120000"/>
            </a:pPr>
            <a:r>
              <a:rPr lang="en-US" sz="3600" dirty="0"/>
              <a:t>If ADCA NOT present, should be supported by special stains, e.g. </a:t>
            </a:r>
            <a:r>
              <a:rPr lang="en-US" sz="3600" dirty="0" err="1"/>
              <a:t>mucin</a:t>
            </a:r>
            <a:r>
              <a:rPr lang="en-US" sz="3600" dirty="0"/>
              <a:t> or IHC</a:t>
            </a:r>
          </a:p>
          <a:p>
            <a:pPr>
              <a:buFontTx/>
              <a:buNone/>
            </a:pPr>
            <a:endParaRPr lang="en-US" sz="3600" u="sng" dirty="0"/>
          </a:p>
        </p:txBody>
      </p:sp>
    </p:spTree>
    <p:extLst>
      <p:ext uri="{BB962C8B-B14F-4D97-AF65-F5344CB8AC3E}">
        <p14:creationId xmlns:p14="http://schemas.microsoft.com/office/powerpoint/2010/main" val="1058363523"/>
      </p:ext>
    </p:extLst>
  </p:cSld>
  <p:clrMapOvr>
    <a:masterClrMapping/>
  </p:clrMapOvr>
  <p:transition/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51300" y="448453"/>
            <a:ext cx="8441415" cy="1197764"/>
          </a:xfrm>
        </p:spPr>
        <p:txBody>
          <a:bodyPr/>
          <a:lstStyle/>
          <a:p>
            <a:r>
              <a:rPr lang="en-US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Multiple Ground Glass or </a:t>
            </a:r>
            <a:r>
              <a:rPr lang="en-US" sz="36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Lepidic</a:t>
            </a:r>
            <a:r>
              <a:rPr lang="en-US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br>
              <a:rPr lang="en-US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Predominant Tumors (non-mucinous)</a:t>
            </a:r>
            <a:endParaRPr lang="en-US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03905" y="1900276"/>
            <a:ext cx="6400800" cy="4639235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4200" y="2584113"/>
            <a:ext cx="7874000" cy="4089400"/>
          </a:xfrm>
        </p:spPr>
        <p:txBody>
          <a:bodyPr/>
          <a:lstStyle/>
          <a:p>
            <a:pPr>
              <a:buClr>
                <a:schemeClr val="tx2"/>
              </a:buClr>
              <a:buSzPct val="120000"/>
            </a:pPr>
            <a:r>
              <a:rPr lang="en-US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Stage the largest</a:t>
            </a:r>
          </a:p>
          <a:p>
            <a:pPr>
              <a:buClr>
                <a:schemeClr val="tx2"/>
              </a:buClr>
              <a:buSzPct val="120000"/>
            </a:pPr>
            <a:r>
              <a:rPr lang="en-US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Add m modifier</a:t>
            </a:r>
          </a:p>
        </p:txBody>
      </p:sp>
    </p:spTree>
    <p:extLst>
      <p:ext uri="{BB962C8B-B14F-4D97-AF65-F5344CB8AC3E}">
        <p14:creationId xmlns:p14="http://schemas.microsoft.com/office/powerpoint/2010/main" val="2969233716"/>
      </p:ext>
    </p:extLst>
  </p:cSld>
  <p:clrMapOvr>
    <a:masterClrMapping/>
  </p:clrMapOvr>
  <p:transition/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03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69400" cy="6877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98378188"/>
      </p:ext>
    </p:extLst>
  </p:cSld>
  <p:clrMapOvr>
    <a:masterClrMapping/>
  </p:clrMapOvr>
  <p:transition/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032"/>
          <p:cNvPicPr>
            <a:picLocks noChangeAspect="1" noChangeArrowheads="1"/>
          </p:cNvPicPr>
          <p:nvPr/>
        </p:nvPicPr>
        <p:blipFill>
          <a:blip r:embed="rId2">
            <a:lum bright="18000" contrast="24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69400" cy="6877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itle 1"/>
          <p:cNvSpPr txBox="1">
            <a:spLocks/>
          </p:cNvSpPr>
          <p:nvPr/>
        </p:nvSpPr>
        <p:spPr>
          <a:xfrm>
            <a:off x="977900" y="890588"/>
            <a:ext cx="7188200" cy="2449512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chemeClr val="tx2"/>
                </a:solidFill>
                <a:latin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chemeClr val="tx2"/>
                </a:solidFill>
                <a:latin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chemeClr val="tx2"/>
                </a:solidFill>
                <a:latin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chemeClr val="tx2"/>
                </a:solidFill>
                <a:latin typeface="Arial" charset="0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chemeClr val="tx2"/>
                </a:solidFill>
                <a:latin typeface="Arial" charset="0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chemeClr val="tx2"/>
                </a:solidFill>
                <a:latin typeface="Arial" charset="0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chemeClr val="tx2"/>
                </a:solidFill>
                <a:latin typeface="Arial" charset="0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chemeClr val="tx2"/>
                </a:solidFill>
                <a:latin typeface="Arial" charset="0"/>
              </a:defRPr>
            </a:lvl9pPr>
          </a:lstStyle>
          <a:p>
            <a:r>
              <a:rPr lang="en-US" kern="0" dirty="0"/>
              <a:t>Diffuse Pneumonic </a:t>
            </a:r>
          </a:p>
          <a:p>
            <a:r>
              <a:rPr lang="en-US" kern="0" dirty="0"/>
              <a:t>(Typically with mucinous component)</a:t>
            </a:r>
          </a:p>
          <a:p>
            <a:endParaRPr lang="en-US" kern="0" dirty="0"/>
          </a:p>
          <a:p>
            <a:r>
              <a:rPr lang="en-US" kern="0" dirty="0"/>
              <a:t>One </a:t>
            </a:r>
            <a:r>
              <a:rPr lang="en-US" kern="0" dirty="0" err="1"/>
              <a:t>Lobe:size</a:t>
            </a:r>
            <a:r>
              <a:rPr lang="en-US" kern="0" dirty="0"/>
              <a:t> or T3</a:t>
            </a:r>
          </a:p>
          <a:p>
            <a:r>
              <a:rPr lang="en-US" kern="0" dirty="0"/>
              <a:t>Multiple </a:t>
            </a:r>
            <a:r>
              <a:rPr lang="en-US" kern="0" dirty="0" err="1"/>
              <a:t>ipsl</a:t>
            </a:r>
            <a:r>
              <a:rPr lang="en-US" kern="0" dirty="0"/>
              <a:t> lobes T4</a:t>
            </a:r>
          </a:p>
          <a:p>
            <a:r>
              <a:rPr lang="en-US" kern="0" dirty="0"/>
              <a:t>Bilateral: M1a</a:t>
            </a:r>
          </a:p>
          <a:p>
            <a:endParaRPr lang="en-US" kern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en-US" kern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957825970"/>
      </p:ext>
    </p:extLst>
  </p:cSld>
  <p:clrMapOvr>
    <a:masterClrMapping/>
  </p:clrMapOvr>
  <p:transition/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3314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392030"/>
            <a:ext cx="9144000" cy="650875"/>
          </a:xfrm>
          <a:noFill/>
          <a:ln/>
          <a:effectLst/>
        </p:spPr>
        <p:txBody>
          <a:bodyPr wrap="square" lIns="49212" tIns="20637" rIns="49212" bIns="20637" anchor="t"/>
          <a:lstStyle/>
          <a:p>
            <a:r>
              <a:rPr lang="en-US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…A long way from </a:t>
            </a:r>
            <a:r>
              <a:rPr lang="en-US" dirty="0" err="1">
                <a:effectLst>
                  <a:outerShdw blurRad="38100" dist="38100" dir="2700000" algn="tl">
                    <a:srgbClr val="000000"/>
                  </a:outerShdw>
                </a:effectLst>
              </a:rPr>
              <a:t>Liebow</a:t>
            </a:r>
            <a:endParaRPr lang="en-US" dirty="0"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65331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23888" y="1793875"/>
            <a:ext cx="8035925" cy="4287838"/>
          </a:xfrm>
          <a:noFill/>
          <a:ln/>
          <a:effectLst/>
        </p:spPr>
        <p:txBody>
          <a:bodyPr lIns="90487" rIns="90487"/>
          <a:lstStyle/>
          <a:p>
            <a:pPr marL="463550" indent="-463550" defTabSz="895350">
              <a:spcBef>
                <a:spcPct val="0"/>
              </a:spcBef>
              <a:buFontTx/>
              <a:buNone/>
              <a:tabLst>
                <a:tab pos="4572000" algn="ctr"/>
                <a:tab pos="6000750" algn="ctr"/>
                <a:tab pos="7826375" algn="ctr"/>
              </a:tabLst>
            </a:pPr>
            <a:r>
              <a:rPr lang="en-US" sz="3300" dirty="0"/>
              <a:t>					</a:t>
            </a:r>
          </a:p>
        </p:txBody>
      </p:sp>
      <p:sp>
        <p:nvSpPr>
          <p:cNvPr id="653316" name="Text Box 4"/>
          <p:cNvSpPr txBox="1">
            <a:spLocks noChangeArrowheads="1"/>
          </p:cNvSpPr>
          <p:nvPr/>
        </p:nvSpPr>
        <p:spPr bwMode="auto">
          <a:xfrm>
            <a:off x="388938" y="1187258"/>
            <a:ext cx="8307723" cy="544764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marL="344488" indent="-344488" defTabSz="512763">
              <a:spcBef>
                <a:spcPts val="1800"/>
              </a:spcBef>
              <a:buClr>
                <a:schemeClr val="tx2"/>
              </a:buClr>
              <a:buFontTx/>
              <a:buChar char="•"/>
              <a:tabLst>
                <a:tab pos="346075" algn="l"/>
                <a:tab pos="7310438" algn="ctr"/>
              </a:tabLst>
            </a:pPr>
            <a:r>
              <a:rPr lang="en-US" sz="3600" dirty="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No more BAC</a:t>
            </a:r>
          </a:p>
          <a:p>
            <a:pPr marL="344488" indent="-344488" defTabSz="512763">
              <a:spcBef>
                <a:spcPts val="1800"/>
              </a:spcBef>
              <a:buClr>
                <a:schemeClr val="tx2"/>
              </a:buClr>
              <a:buFontTx/>
              <a:buChar char="•"/>
              <a:tabLst>
                <a:tab pos="346075" algn="l"/>
                <a:tab pos="7310438" algn="ctr"/>
              </a:tabLst>
            </a:pPr>
            <a:r>
              <a:rPr lang="en-US" sz="3600" dirty="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AIS and MIA</a:t>
            </a:r>
          </a:p>
          <a:p>
            <a:pPr marL="344488" indent="-344488" defTabSz="512763">
              <a:spcBef>
                <a:spcPts val="1800"/>
              </a:spcBef>
              <a:buClr>
                <a:schemeClr val="tx2"/>
              </a:buClr>
              <a:buFontTx/>
              <a:buChar char="•"/>
              <a:tabLst>
                <a:tab pos="346075" algn="l"/>
                <a:tab pos="7310438" algn="ctr"/>
              </a:tabLst>
            </a:pPr>
            <a:r>
              <a:rPr lang="en-US" sz="36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Doing less, and more, </a:t>
            </a:r>
            <a:r>
              <a:rPr lang="en-US" sz="3600" dirty="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with less</a:t>
            </a:r>
          </a:p>
          <a:p>
            <a:pPr marL="344488" indent="-344488" defTabSz="512763">
              <a:spcBef>
                <a:spcPts val="1800"/>
              </a:spcBef>
              <a:buClr>
                <a:schemeClr val="tx2"/>
              </a:buClr>
              <a:buFontTx/>
              <a:buChar char="•"/>
              <a:tabLst>
                <a:tab pos="346075" algn="l"/>
                <a:tab pos="7310438" algn="ctr"/>
              </a:tabLst>
            </a:pPr>
            <a:r>
              <a:rPr lang="en-US" sz="3600" dirty="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Importance of comprehensive assessment and predominant subtypes</a:t>
            </a:r>
          </a:p>
          <a:p>
            <a:pPr marL="344488" indent="-344488" defTabSz="512763">
              <a:spcBef>
                <a:spcPts val="1800"/>
              </a:spcBef>
              <a:buClr>
                <a:schemeClr val="tx2"/>
              </a:buClr>
              <a:buFontTx/>
              <a:buChar char="•"/>
              <a:tabLst>
                <a:tab pos="346075" algn="l"/>
                <a:tab pos="7310438" algn="ctr"/>
              </a:tabLst>
            </a:pPr>
            <a:r>
              <a:rPr lang="en-US" sz="3600" dirty="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8</a:t>
            </a:r>
            <a:r>
              <a:rPr lang="en-US" sz="3600" baseline="30000" dirty="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th</a:t>
            </a:r>
            <a:r>
              <a:rPr lang="en-US" sz="3600" dirty="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Edition clarifies a number of complex issues</a:t>
            </a:r>
            <a:r>
              <a:rPr lang="mr-IN" sz="3600" dirty="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…</a:t>
            </a:r>
            <a:r>
              <a:rPr lang="en-US" sz="3600" dirty="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but</a:t>
            </a:r>
            <a:r>
              <a:rPr lang="mr-IN" sz="3600" dirty="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…</a:t>
            </a:r>
            <a:endParaRPr lang="en-US" sz="3600" dirty="0">
              <a:solidFill>
                <a:schemeClr val="tx1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434801256"/>
      </p:ext>
    </p:extLst>
  </p:cSld>
  <p:clrMapOvr>
    <a:masterClrMapping/>
  </p:clrMapOvr>
  <p:transition/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DSC_0500.JP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066746" y="8691"/>
            <a:ext cx="10244667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2727" y="5864818"/>
            <a:ext cx="2747798" cy="705321"/>
          </a:xfrm>
        </p:spPr>
        <p:txBody>
          <a:bodyPr/>
          <a:lstStyle/>
          <a:p>
            <a:r>
              <a:rPr lang="en-US" dirty="0">
                <a:solidFill>
                  <a:srgbClr val="FFCC66"/>
                </a:solidFill>
              </a:rPr>
              <a:t>Thank you</a:t>
            </a:r>
          </a:p>
        </p:txBody>
      </p:sp>
    </p:spTree>
    <p:extLst>
      <p:ext uri="{BB962C8B-B14F-4D97-AF65-F5344CB8AC3E}">
        <p14:creationId xmlns:p14="http://schemas.microsoft.com/office/powerpoint/2010/main" val="2823638565"/>
      </p:ext>
    </p:extLst>
  </p:cSld>
  <p:clrMapOvr>
    <a:masterClrMapping/>
  </p:clrMapOvr>
  <p:transition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3714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556524"/>
            <a:ext cx="9144000" cy="1090613"/>
          </a:xfrm>
          <a:noFill/>
          <a:ln/>
          <a:effectLst/>
        </p:spPr>
        <p:txBody>
          <a:bodyPr wrap="square" lIns="58737" tIns="23812" rIns="58737" bIns="23812" anchor="t"/>
          <a:lstStyle/>
          <a:p>
            <a:pPr>
              <a:lnSpc>
                <a:spcPct val="90000"/>
              </a:lnSpc>
            </a:pPr>
            <a:r>
              <a:rPr lang="en-US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Atypical Adenomatous Hyperplasia</a:t>
            </a:r>
            <a:br>
              <a:rPr lang="en-US" dirty="0">
                <a:effectLst>
                  <a:outerShdw blurRad="38100" dist="38100" dir="2700000" algn="tl">
                    <a:srgbClr val="000000"/>
                  </a:outerShdw>
                </a:effectLst>
              </a:rPr>
            </a:br>
            <a:endParaRPr lang="en-US" sz="3600" dirty="0">
              <a:solidFill>
                <a:schemeClr val="tx1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88371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-34703" y="1562100"/>
            <a:ext cx="9244013" cy="4829175"/>
          </a:xfrm>
          <a:noFill/>
          <a:ln/>
          <a:effectLst/>
        </p:spPr>
        <p:txBody>
          <a:bodyPr lIns="90487" tIns="46037" rIns="90487" bIns="46037"/>
          <a:lstStyle/>
          <a:p>
            <a:pPr marL="225425" indent="-225425" defTabSz="898525">
              <a:lnSpc>
                <a:spcPct val="85000"/>
              </a:lnSpc>
              <a:spcBef>
                <a:spcPct val="50000"/>
              </a:spcBef>
              <a:buSzPct val="120000"/>
              <a:buFontTx/>
              <a:buNone/>
              <a:tabLst>
                <a:tab pos="5426075" algn="l"/>
                <a:tab pos="8745538" algn="r"/>
              </a:tabLst>
            </a:pPr>
            <a:r>
              <a:rPr lang="en-US" sz="3200" dirty="0"/>
              <a:t>	Localized small proliferation of</a:t>
            </a:r>
          </a:p>
          <a:p>
            <a:pPr marL="679450" lvl="1" indent="-339725" defTabSz="898525">
              <a:lnSpc>
                <a:spcPct val="85000"/>
              </a:lnSpc>
              <a:spcBef>
                <a:spcPct val="15000"/>
              </a:spcBef>
              <a:buClr>
                <a:schemeClr val="tx2"/>
              </a:buClr>
              <a:buSzPct val="120000"/>
              <a:buFontTx/>
              <a:buChar char="•"/>
              <a:tabLst>
                <a:tab pos="5426075" algn="l"/>
                <a:tab pos="8745538" algn="r"/>
              </a:tabLst>
            </a:pPr>
            <a:r>
              <a:rPr lang="en-US" sz="3200" i="1" dirty="0">
                <a:solidFill>
                  <a:schemeClr val="tx2"/>
                </a:solidFill>
              </a:rPr>
              <a:t>Mild to moderately </a:t>
            </a:r>
            <a:r>
              <a:rPr lang="en-US" sz="3200" dirty="0"/>
              <a:t>atypical cells</a:t>
            </a:r>
            <a:r>
              <a:rPr lang="en-US" sz="3200" i="1" dirty="0">
                <a:solidFill>
                  <a:schemeClr val="tx2"/>
                </a:solidFill>
              </a:rPr>
              <a:t> </a:t>
            </a:r>
          </a:p>
          <a:p>
            <a:pPr marL="679450" lvl="1" indent="-339725" defTabSz="898525">
              <a:lnSpc>
                <a:spcPct val="85000"/>
              </a:lnSpc>
              <a:spcBef>
                <a:spcPct val="15000"/>
              </a:spcBef>
              <a:buClr>
                <a:schemeClr val="tx2"/>
              </a:buClr>
              <a:buSzPct val="120000"/>
              <a:buFontTx/>
              <a:buChar char="•"/>
              <a:tabLst>
                <a:tab pos="5426075" algn="l"/>
                <a:tab pos="8745538" algn="r"/>
              </a:tabLst>
            </a:pPr>
            <a:r>
              <a:rPr lang="en-US" sz="3200" dirty="0"/>
              <a:t>Lining involved alveoli and sometimes respiratory bronchioles</a:t>
            </a:r>
            <a:r>
              <a:rPr lang="en-US" sz="3200" dirty="0">
                <a:solidFill>
                  <a:schemeClr val="tx2"/>
                </a:solidFill>
              </a:rPr>
              <a:t>…</a:t>
            </a:r>
          </a:p>
          <a:p>
            <a:pPr marL="679450" lvl="1" indent="-339725" defTabSz="898525">
              <a:lnSpc>
                <a:spcPct val="85000"/>
              </a:lnSpc>
              <a:spcBef>
                <a:spcPct val="15000"/>
              </a:spcBef>
              <a:buClr>
                <a:schemeClr val="tx2"/>
              </a:buClr>
              <a:buSzPct val="120000"/>
              <a:buFontTx/>
              <a:buChar char="•"/>
              <a:tabLst>
                <a:tab pos="5426075" algn="l"/>
                <a:tab pos="8745538" algn="r"/>
              </a:tabLst>
            </a:pPr>
            <a:r>
              <a:rPr lang="en-US" sz="3200" i="1" dirty="0">
                <a:solidFill>
                  <a:schemeClr val="tx2"/>
                </a:solidFill>
              </a:rPr>
              <a:t>Usually less than 5 mm in diameter (not absolute!)</a:t>
            </a:r>
          </a:p>
          <a:p>
            <a:pPr marL="679450" lvl="1" indent="-339725" defTabSz="898525">
              <a:lnSpc>
                <a:spcPct val="85000"/>
              </a:lnSpc>
              <a:spcBef>
                <a:spcPct val="15000"/>
              </a:spcBef>
              <a:buClr>
                <a:schemeClr val="tx2"/>
              </a:buClr>
              <a:buSzPct val="120000"/>
              <a:buFontTx/>
              <a:buChar char="•"/>
              <a:tabLst>
                <a:tab pos="5426075" algn="l"/>
                <a:tab pos="8745538" algn="r"/>
              </a:tabLst>
            </a:pPr>
            <a:r>
              <a:rPr lang="en-US" sz="3200" dirty="0"/>
              <a:t>Double nuclei rare</a:t>
            </a:r>
          </a:p>
          <a:p>
            <a:pPr marL="679450" lvl="1" indent="-339725" defTabSz="898525">
              <a:lnSpc>
                <a:spcPct val="85000"/>
              </a:lnSpc>
              <a:spcBef>
                <a:spcPct val="15000"/>
              </a:spcBef>
              <a:buClr>
                <a:schemeClr val="tx2"/>
              </a:buClr>
              <a:buSzPct val="120000"/>
              <a:buFontTx/>
              <a:buChar char="•"/>
              <a:tabLst>
                <a:tab pos="5426075" algn="l"/>
                <a:tab pos="8745538" algn="r"/>
              </a:tabLst>
            </a:pPr>
            <a:r>
              <a:rPr lang="en-US" sz="3200" dirty="0"/>
              <a:t>Alveolar walls may be thickened</a:t>
            </a:r>
          </a:p>
          <a:p>
            <a:pPr marL="679450" lvl="1" indent="-339725" defTabSz="898525">
              <a:lnSpc>
                <a:spcPct val="85000"/>
              </a:lnSpc>
              <a:spcBef>
                <a:spcPct val="15000"/>
              </a:spcBef>
              <a:buClr>
                <a:schemeClr val="tx2"/>
              </a:buClr>
              <a:buSzPct val="120000"/>
              <a:buFontTx/>
              <a:buChar char="•"/>
              <a:tabLst>
                <a:tab pos="5426075" algn="l"/>
                <a:tab pos="8745538" algn="r"/>
              </a:tabLst>
            </a:pPr>
            <a:r>
              <a:rPr lang="en-US" sz="3200" dirty="0" err="1"/>
              <a:t>Pseudopapillae</a:t>
            </a:r>
            <a:r>
              <a:rPr lang="en-US" sz="3200" dirty="0"/>
              <a:t> and tufts </a:t>
            </a:r>
            <a:r>
              <a:rPr lang="en-US" sz="3200" i="1" dirty="0"/>
              <a:t>may</a:t>
            </a:r>
            <a:r>
              <a:rPr lang="en-US" sz="3200" dirty="0"/>
              <a:t> be present</a:t>
            </a:r>
          </a:p>
          <a:p>
            <a:pPr marL="679450" lvl="1" indent="-339725" defTabSz="898525">
              <a:lnSpc>
                <a:spcPct val="85000"/>
              </a:lnSpc>
              <a:spcBef>
                <a:spcPct val="15000"/>
              </a:spcBef>
              <a:buClr>
                <a:schemeClr val="tx2"/>
              </a:buClr>
              <a:buSzPct val="120000"/>
              <a:buFontTx/>
              <a:buChar char="•"/>
              <a:tabLst>
                <a:tab pos="5426075" algn="l"/>
                <a:tab pos="8745538" algn="r"/>
              </a:tabLst>
            </a:pPr>
            <a:endParaRPr lang="en-US" sz="3200" dirty="0"/>
          </a:p>
          <a:p>
            <a:pPr marL="339725" lvl="1" indent="0" defTabSz="898525">
              <a:lnSpc>
                <a:spcPct val="85000"/>
              </a:lnSpc>
              <a:spcBef>
                <a:spcPct val="15000"/>
              </a:spcBef>
              <a:buClr>
                <a:schemeClr val="tx2"/>
              </a:buClr>
              <a:buSzPct val="120000"/>
              <a:buNone/>
              <a:tabLst>
                <a:tab pos="5426075" algn="l"/>
                <a:tab pos="8745538" algn="r"/>
              </a:tabLst>
            </a:pPr>
            <a:r>
              <a:rPr lang="en-US" sz="3200" u="sng" dirty="0"/>
              <a:t>Diagnosis reserved for resection specimens</a:t>
            </a:r>
          </a:p>
          <a:p>
            <a:pPr marL="679450" lvl="1" indent="-339725" defTabSz="898525">
              <a:lnSpc>
                <a:spcPct val="85000"/>
              </a:lnSpc>
              <a:spcBef>
                <a:spcPct val="15000"/>
              </a:spcBef>
              <a:buClr>
                <a:schemeClr val="tx2"/>
              </a:buClr>
              <a:buSzPct val="120000"/>
              <a:buFontTx/>
              <a:buChar char="•"/>
              <a:tabLst>
                <a:tab pos="5426075" algn="l"/>
                <a:tab pos="8745538" algn="r"/>
              </a:tabLst>
            </a:pPr>
            <a:endParaRPr lang="en-US" sz="3200" dirty="0"/>
          </a:p>
          <a:p>
            <a:pPr marL="679450" lvl="1" indent="-339725" defTabSz="898525">
              <a:lnSpc>
                <a:spcPct val="85000"/>
              </a:lnSpc>
              <a:spcBef>
                <a:spcPct val="15000"/>
              </a:spcBef>
              <a:buClr>
                <a:schemeClr val="tx2"/>
              </a:buClr>
              <a:buSzPct val="120000"/>
              <a:buFontTx/>
              <a:buChar char="•"/>
              <a:tabLst>
                <a:tab pos="5426075" algn="l"/>
                <a:tab pos="8745538" algn="r"/>
              </a:tabLst>
            </a:pPr>
            <a:endParaRPr lang="en-US" sz="3200" dirty="0"/>
          </a:p>
          <a:p>
            <a:pPr marL="679450" lvl="1" indent="-339725" defTabSz="898525">
              <a:lnSpc>
                <a:spcPct val="85000"/>
              </a:lnSpc>
              <a:spcBef>
                <a:spcPct val="15000"/>
              </a:spcBef>
              <a:buClr>
                <a:schemeClr val="tx2"/>
              </a:buClr>
              <a:buSzPct val="120000"/>
              <a:buFontTx/>
              <a:buChar char="•"/>
              <a:tabLst>
                <a:tab pos="5426075" algn="l"/>
                <a:tab pos="8745538" algn="r"/>
              </a:tabLst>
            </a:pPr>
            <a:endParaRPr lang="en-US" sz="3200" dirty="0"/>
          </a:p>
        </p:txBody>
      </p:sp>
    </p:spTree>
  </p:cSld>
  <p:clrMapOvr>
    <a:masterClrMapping/>
  </p:clrMapOvr>
  <p:transition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:\Tazelaar\Images\Lung\Neoplasms\Benign Epithelial\AAH\AAH and MNPH x 40.jpg"/>
          <p:cNvPicPr>
            <a:picLocks noChangeAspect="1" noChangeArrowheads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 rot="16200000">
            <a:off x="-303523" y="1331362"/>
            <a:ext cx="5825390" cy="4846320"/>
          </a:xfrm>
          <a:prstGeom prst="rect">
            <a:avLst/>
          </a:prstGeom>
          <a:noFill/>
          <a:ln>
            <a:solidFill>
              <a:schemeClr val="bg2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84738" name="Rectangle 2"/>
          <p:cNvSpPr>
            <a:spLocks noGrp="1" noChangeArrowheads="1"/>
          </p:cNvSpPr>
          <p:nvPr>
            <p:ph type="title"/>
          </p:nvPr>
        </p:nvSpPr>
        <p:spPr>
          <a:xfrm>
            <a:off x="1144587" y="176305"/>
            <a:ext cx="7058023" cy="582211"/>
          </a:xfrm>
        </p:spPr>
        <p:txBody>
          <a:bodyPr/>
          <a:lstStyle/>
          <a:p>
            <a:r>
              <a:rPr lang="en-US" sz="3200" dirty="0"/>
              <a:t>Atypical Adenomatous Hyperplasia</a:t>
            </a:r>
          </a:p>
        </p:txBody>
      </p:sp>
      <p:pic>
        <p:nvPicPr>
          <p:cNvPr id="2052" name="Picture 4" descr="H:\Tazelaar\Images\Lung\Neoplasms\Benign Epithelial\AAH\AAH and MNPH x 400.jpg"/>
          <p:cNvPicPr>
            <a:picLocks noChangeAspect="1" noChangeArrowheads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 rot="16200000">
            <a:off x="4257444" y="1368647"/>
            <a:ext cx="4592413" cy="4572000"/>
          </a:xfrm>
          <a:prstGeom prst="rect">
            <a:avLst/>
          </a:prstGeom>
          <a:noFill/>
          <a:ln>
            <a:solidFill>
              <a:schemeClr val="bg2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4738" name="Rectangle 2"/>
          <p:cNvSpPr>
            <a:spLocks noGrp="1" noChangeArrowheads="1"/>
          </p:cNvSpPr>
          <p:nvPr>
            <p:ph type="title"/>
          </p:nvPr>
        </p:nvSpPr>
        <p:spPr>
          <a:xfrm>
            <a:off x="1144587" y="176305"/>
            <a:ext cx="7058023" cy="582211"/>
          </a:xfrm>
        </p:spPr>
        <p:txBody>
          <a:bodyPr/>
          <a:lstStyle/>
          <a:p>
            <a:r>
              <a:rPr lang="en-US" sz="3200" dirty="0"/>
              <a:t>Atypical Adenomatous Hyperplasia</a:t>
            </a:r>
          </a:p>
        </p:txBody>
      </p:sp>
      <p:pic>
        <p:nvPicPr>
          <p:cNvPr id="3074" name="Picture 2" descr="H:\Tazelaar\Images\Lung\Neoplasms\Benign Epithelial\AAH\AAH with inflamm os09-6067 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14291"/>
            <a:ext cx="9144000" cy="68848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33211006"/>
      </p:ext>
    </p:extLst>
  </p:cSld>
  <p:clrMapOvr>
    <a:masterClrMapping/>
  </p:clrMapOvr>
  <p:transition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8834" name="Rectangle 2"/>
          <p:cNvSpPr>
            <a:spLocks noGrp="1" noChangeArrowheads="1"/>
          </p:cNvSpPr>
          <p:nvPr>
            <p:ph type="title"/>
          </p:nvPr>
        </p:nvSpPr>
        <p:spPr>
          <a:xfrm>
            <a:off x="3081338" y="161925"/>
            <a:ext cx="2974975" cy="698500"/>
          </a:xfrm>
        </p:spPr>
        <p:txBody>
          <a:bodyPr/>
          <a:lstStyle/>
          <a:p>
            <a:r>
              <a:rPr lang="en-US"/>
              <a:t>AAH vs AIS</a:t>
            </a:r>
          </a:p>
        </p:txBody>
      </p:sp>
      <p:sp>
        <p:nvSpPr>
          <p:cNvPr id="88883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685800" y="1238250"/>
            <a:ext cx="8048625" cy="2097088"/>
          </a:xfrm>
          <a:effectLst/>
        </p:spPr>
        <p:txBody>
          <a:bodyPr/>
          <a:lstStyle/>
          <a:p>
            <a:pPr>
              <a:spcBef>
                <a:spcPct val="0"/>
              </a:spcBef>
              <a:buClr>
                <a:schemeClr val="tx2"/>
              </a:buClr>
              <a:buSzPct val="120000"/>
            </a:pPr>
            <a:r>
              <a:rPr lang="en-US" sz="2800" dirty="0"/>
              <a:t>AIS has “…malignant epithelial cells” </a:t>
            </a:r>
          </a:p>
          <a:p>
            <a:pPr>
              <a:spcBef>
                <a:spcPct val="0"/>
              </a:spcBef>
              <a:buClr>
                <a:schemeClr val="tx2"/>
              </a:buClr>
              <a:buSzPct val="120000"/>
            </a:pPr>
            <a:r>
              <a:rPr lang="en-US" sz="2800" dirty="0"/>
              <a:t>AAH has “...mild to moderately atypical cells”</a:t>
            </a:r>
          </a:p>
        </p:txBody>
      </p:sp>
      <p:graphicFrame>
        <p:nvGraphicFramePr>
          <p:cNvPr id="888836" name="Group 4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3538059376"/>
              </p:ext>
            </p:extLst>
          </p:nvPr>
        </p:nvGraphicFramePr>
        <p:xfrm>
          <a:off x="846138" y="2982913"/>
          <a:ext cx="7612062" cy="3029586"/>
        </p:xfrm>
        <a:graphic>
          <a:graphicData uri="http://schemas.openxmlformats.org/drawingml/2006/table">
            <a:tbl>
              <a:tblPr/>
              <a:tblGrid>
                <a:gridCol w="38068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80523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58800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100000"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AAH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100000"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AIS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23913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100000"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Polymorphous cells with ciliated and goblet cells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100000"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Monotonous population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22325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100000"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No nuclear or cell border overlapping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100000"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Densely packed with overlapping nuclei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23913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100000"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Blends into surrounding lung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100000"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Sharply demarcated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</p:cSld>
  <p:clrMapOvr>
    <a:masterClrMapping/>
  </p:clrMapOvr>
  <p:transition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90882" name="Group 2"/>
          <p:cNvGrpSpPr>
            <a:grpSpLocks/>
          </p:cNvGrpSpPr>
          <p:nvPr/>
        </p:nvGrpSpPr>
        <p:grpSpPr bwMode="auto">
          <a:xfrm>
            <a:off x="0" y="0"/>
            <a:ext cx="9144000" cy="6858000"/>
            <a:chOff x="0" y="0"/>
            <a:chExt cx="5760" cy="4320"/>
          </a:xfrm>
        </p:grpSpPr>
        <p:pic>
          <p:nvPicPr>
            <p:cNvPr id="890883" name="Picture 7" descr="npo00005a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3840" y="2161"/>
              <a:ext cx="1920" cy="2159"/>
            </a:xfrm>
            <a:prstGeom prst="rect">
              <a:avLst/>
            </a:prstGeom>
            <a:noFill/>
            <a:ln w="28575">
              <a:solidFill>
                <a:srgbClr val="000000"/>
              </a:solidFill>
              <a:miter lim="800000"/>
              <a:headEnd/>
              <a:tailEnd/>
            </a:ln>
            <a:effectLst/>
          </p:spPr>
        </p:pic>
        <p:pic>
          <p:nvPicPr>
            <p:cNvPr id="890884" name="Picture 6" descr="npo000058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1920" y="2161"/>
              <a:ext cx="1920" cy="2159"/>
            </a:xfrm>
            <a:prstGeom prst="rect">
              <a:avLst/>
            </a:prstGeom>
            <a:noFill/>
            <a:ln w="28575">
              <a:solidFill>
                <a:srgbClr val="000000"/>
              </a:solidFill>
              <a:miter lim="800000"/>
              <a:headEnd/>
              <a:tailEnd/>
            </a:ln>
            <a:effectLst/>
          </p:spPr>
        </p:pic>
        <p:pic>
          <p:nvPicPr>
            <p:cNvPr id="890885" name="Picture 5" descr="npo000056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3840" y="0"/>
              <a:ext cx="1920" cy="2159"/>
            </a:xfrm>
            <a:prstGeom prst="rect">
              <a:avLst/>
            </a:prstGeom>
            <a:noFill/>
            <a:ln w="28575">
              <a:solidFill>
                <a:srgbClr val="000000"/>
              </a:solidFill>
              <a:miter lim="800000"/>
              <a:headEnd/>
              <a:tailEnd/>
            </a:ln>
            <a:effectLst/>
          </p:spPr>
        </p:pic>
        <p:pic>
          <p:nvPicPr>
            <p:cNvPr id="890886" name="Picture 4" descr="npo000054"/>
            <p:cNvPicPr>
              <a:picLocks noChangeAspect="1" noChangeArrowheads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>
              <a:off x="1920" y="0"/>
              <a:ext cx="1920" cy="2159"/>
            </a:xfrm>
            <a:prstGeom prst="rect">
              <a:avLst/>
            </a:prstGeom>
            <a:noFill/>
            <a:ln w="28575">
              <a:solidFill>
                <a:srgbClr val="000000"/>
              </a:solidFill>
              <a:miter lim="800000"/>
              <a:headEnd/>
              <a:tailEnd/>
            </a:ln>
            <a:effectLst/>
          </p:spPr>
        </p:pic>
        <p:pic>
          <p:nvPicPr>
            <p:cNvPr id="890887" name="Picture 2" descr="npo000050"/>
            <p:cNvPicPr>
              <a:picLocks noChangeAspect="1" noChangeArrowheads="1"/>
            </p:cNvPicPr>
            <p:nvPr/>
          </p:nvPicPr>
          <p:blipFill>
            <a:blip r:embed="rId6"/>
            <a:srcRect/>
            <a:stretch>
              <a:fillRect/>
            </a:stretch>
          </p:blipFill>
          <p:spPr bwMode="auto">
            <a:xfrm>
              <a:off x="0" y="2161"/>
              <a:ext cx="1920" cy="2159"/>
            </a:xfrm>
            <a:prstGeom prst="rect">
              <a:avLst/>
            </a:prstGeom>
            <a:noFill/>
            <a:ln w="28575">
              <a:solidFill>
                <a:srgbClr val="000000"/>
              </a:solidFill>
              <a:miter lim="800000"/>
              <a:headEnd/>
              <a:tailEnd/>
            </a:ln>
            <a:effectLst/>
          </p:spPr>
        </p:pic>
        <p:pic>
          <p:nvPicPr>
            <p:cNvPr id="890888" name="Picture 3" descr="npo000052"/>
            <p:cNvPicPr>
              <a:picLocks noChangeAspect="1" noChangeArrowheads="1"/>
            </p:cNvPicPr>
            <p:nvPr/>
          </p:nvPicPr>
          <p:blipFill>
            <a:blip r:embed="rId7"/>
            <a:srcRect/>
            <a:stretch>
              <a:fillRect/>
            </a:stretch>
          </p:blipFill>
          <p:spPr bwMode="auto">
            <a:xfrm>
              <a:off x="0" y="0"/>
              <a:ext cx="1920" cy="2159"/>
            </a:xfrm>
            <a:prstGeom prst="rect">
              <a:avLst/>
            </a:prstGeom>
            <a:noFill/>
            <a:ln w="28575">
              <a:solidFill>
                <a:srgbClr val="000000"/>
              </a:solidFill>
              <a:miter lim="800000"/>
              <a:headEnd/>
              <a:tailEnd/>
            </a:ln>
            <a:effectLst/>
          </p:spPr>
        </p:pic>
      </p:grpSp>
      <p:sp>
        <p:nvSpPr>
          <p:cNvPr id="890889" name="Text Box 9"/>
          <p:cNvSpPr txBox="1">
            <a:spLocks noChangeArrowheads="1"/>
          </p:cNvSpPr>
          <p:nvPr/>
        </p:nvSpPr>
        <p:spPr bwMode="auto">
          <a:xfrm>
            <a:off x="0" y="0"/>
            <a:ext cx="1828800" cy="654050"/>
          </a:xfrm>
          <a:prstGeom prst="rect">
            <a:avLst/>
          </a:prstGeom>
          <a:solidFill>
            <a:schemeClr val="tx1"/>
          </a:solidFill>
          <a:ln w="12700">
            <a:solidFill>
              <a:schemeClr val="bg2"/>
            </a:solidFill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3600">
                <a:solidFill>
                  <a:srgbClr val="000000"/>
                </a:solidFill>
                <a:effectLst/>
              </a:rPr>
              <a:t>AAH</a:t>
            </a:r>
          </a:p>
        </p:txBody>
      </p:sp>
      <p:sp>
        <p:nvSpPr>
          <p:cNvPr id="890890" name="Text Box 10"/>
          <p:cNvSpPr txBox="1">
            <a:spLocks noChangeArrowheads="1"/>
          </p:cNvSpPr>
          <p:nvPr/>
        </p:nvSpPr>
        <p:spPr bwMode="auto">
          <a:xfrm>
            <a:off x="0" y="6205538"/>
            <a:ext cx="1828800" cy="646331"/>
          </a:xfrm>
          <a:prstGeom prst="rect">
            <a:avLst/>
          </a:prstGeom>
          <a:solidFill>
            <a:schemeClr val="tx1"/>
          </a:solidFill>
          <a:ln w="12700">
            <a:solidFill>
              <a:schemeClr val="bg2"/>
            </a:solidFill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3600" dirty="0">
                <a:solidFill>
                  <a:srgbClr val="000000"/>
                </a:solidFill>
                <a:effectLst/>
              </a:rPr>
              <a:t>AIS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08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908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90889" grpId="0" animBg="1"/>
      <p:bldP spid="890890" grpId="0" animBg="1" autoUpdateAnimBg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0226" name="Rectangle 2"/>
          <p:cNvSpPr>
            <a:spLocks noGrp="1" noChangeArrowheads="1"/>
          </p:cNvSpPr>
          <p:nvPr>
            <p:ph type="title"/>
          </p:nvPr>
        </p:nvSpPr>
        <p:spPr>
          <a:xfrm>
            <a:off x="1058911" y="579401"/>
            <a:ext cx="7048405" cy="1320874"/>
          </a:xfrm>
        </p:spPr>
        <p:txBody>
          <a:bodyPr/>
          <a:lstStyle/>
          <a:p>
            <a:r>
              <a:rPr lang="en-US" dirty="0"/>
              <a:t>Adenocarcinoma in Situ/AIS</a:t>
            </a:r>
            <a:br>
              <a:rPr lang="en-US" dirty="0"/>
            </a:b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82022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2184400"/>
            <a:ext cx="7772400" cy="4197350"/>
          </a:xfrm>
          <a:effectLst/>
        </p:spPr>
        <p:txBody>
          <a:bodyPr/>
          <a:lstStyle/>
          <a:p>
            <a:pPr>
              <a:buClr>
                <a:schemeClr val="tx2"/>
              </a:buClr>
              <a:buSzPct val="120000"/>
            </a:pPr>
            <a:r>
              <a:rPr lang="en-US" sz="3600" i="1" dirty="0"/>
              <a:t>Pure</a:t>
            </a:r>
            <a:r>
              <a:rPr lang="en-US" sz="3600" dirty="0"/>
              <a:t> lepidic growth </a:t>
            </a:r>
            <a:r>
              <a:rPr lang="en-US" sz="3600" u="sng" dirty="0"/>
              <a:t>&lt;</a:t>
            </a:r>
            <a:r>
              <a:rPr lang="en-US" sz="3600" dirty="0"/>
              <a:t> 3 cm </a:t>
            </a:r>
          </a:p>
          <a:p>
            <a:pPr>
              <a:buClr>
                <a:schemeClr val="tx2"/>
              </a:buClr>
              <a:buSzPct val="120000"/>
            </a:pPr>
            <a:r>
              <a:rPr lang="en-US" sz="3600" dirty="0"/>
              <a:t>100% disease free survival</a:t>
            </a:r>
          </a:p>
          <a:p>
            <a:pPr>
              <a:buClr>
                <a:schemeClr val="tx2"/>
              </a:buClr>
              <a:buSzPct val="120000"/>
            </a:pPr>
            <a:r>
              <a:rPr lang="en-US" sz="3600" dirty="0"/>
              <a:t>Diagnosis cannot be made on cytologic or biopsy specimens</a:t>
            </a:r>
          </a:p>
          <a:p>
            <a:pPr>
              <a:buClr>
                <a:schemeClr val="tx2"/>
              </a:buClr>
              <a:buSzPct val="120000"/>
            </a:pPr>
            <a:r>
              <a:rPr lang="en-US" sz="3600" dirty="0"/>
              <a:t>Very rare in mucinous tumors</a:t>
            </a:r>
          </a:p>
        </p:txBody>
      </p:sp>
    </p:spTree>
  </p:cSld>
  <p:clrMapOvr>
    <a:masterClrMapping/>
  </p:clrMapOvr>
  <p:transition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31493" name="Picture 5" descr="BAC non muc needle x400 OS06-510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5400" y="-12700"/>
            <a:ext cx="9140825" cy="6881813"/>
          </a:xfrm>
          <a:prstGeom prst="rect">
            <a:avLst/>
          </a:prstGeom>
          <a:noFill/>
        </p:spPr>
      </p:pic>
      <p:sp>
        <p:nvSpPr>
          <p:cNvPr id="831491" name="Text Box 3"/>
          <p:cNvSpPr txBox="1">
            <a:spLocks noChangeArrowheads="1"/>
          </p:cNvSpPr>
          <p:nvPr/>
        </p:nvSpPr>
        <p:spPr bwMode="auto">
          <a:xfrm>
            <a:off x="122238" y="5980113"/>
            <a:ext cx="4033837" cy="531812"/>
          </a:xfrm>
          <a:prstGeom prst="rect">
            <a:avLst/>
          </a:prstGeom>
          <a:solidFill>
            <a:schemeClr val="tx1"/>
          </a:solidFill>
          <a:ln w="12700">
            <a:solidFill>
              <a:schemeClr val="bg2"/>
            </a:solidFill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2800">
                <a:solidFill>
                  <a:srgbClr val="000000"/>
                </a:solidFill>
                <a:effectLst/>
              </a:rPr>
              <a:t>Lepidic growth pattern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14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3149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3149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8314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31491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31493" name="Picture 5" descr="BAC non muc needle x400 OS06-510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5400" y="-12700"/>
            <a:ext cx="9140825" cy="6881813"/>
          </a:xfrm>
          <a:prstGeom prst="rect">
            <a:avLst/>
          </a:prstGeom>
          <a:noFill/>
        </p:spPr>
      </p:pic>
      <p:sp>
        <p:nvSpPr>
          <p:cNvPr id="831491" name="Text Box 3"/>
          <p:cNvSpPr txBox="1">
            <a:spLocks noChangeArrowheads="1"/>
          </p:cNvSpPr>
          <p:nvPr/>
        </p:nvSpPr>
        <p:spPr bwMode="auto">
          <a:xfrm>
            <a:off x="122238" y="5980113"/>
            <a:ext cx="4033837" cy="531812"/>
          </a:xfrm>
          <a:prstGeom prst="rect">
            <a:avLst/>
          </a:prstGeom>
          <a:solidFill>
            <a:schemeClr val="tx1"/>
          </a:solidFill>
          <a:ln w="12700">
            <a:solidFill>
              <a:schemeClr val="bg2"/>
            </a:solidFill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2800">
                <a:solidFill>
                  <a:srgbClr val="000000"/>
                </a:solidFill>
                <a:effectLst/>
              </a:rPr>
              <a:t>Lepidic growth pattern</a:t>
            </a:r>
          </a:p>
        </p:txBody>
      </p:sp>
      <p:pic>
        <p:nvPicPr>
          <p:cNvPr id="831492" name="Picture 4" descr="MPj04065240000[1]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4570413" cy="6870700"/>
          </a:xfrm>
          <a:prstGeom prst="rect">
            <a:avLst/>
          </a:prstGeom>
          <a:noFill/>
          <a:ln>
            <a:solidFill>
              <a:srgbClr val="414141"/>
            </a:solidFill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14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3149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3149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8314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14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83149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314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314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31491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0226" name="Rectangle 2"/>
          <p:cNvSpPr>
            <a:spLocks noGrp="1" noChangeArrowheads="1"/>
          </p:cNvSpPr>
          <p:nvPr>
            <p:ph type="title"/>
          </p:nvPr>
        </p:nvSpPr>
        <p:spPr>
          <a:xfrm>
            <a:off x="2384596" y="567869"/>
            <a:ext cx="4397039" cy="705321"/>
          </a:xfrm>
        </p:spPr>
        <p:txBody>
          <a:bodyPr/>
          <a:lstStyle/>
          <a:p>
            <a:r>
              <a:rPr lang="en-US" dirty="0"/>
              <a:t>Whence Lepidic?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82022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647382"/>
            <a:ext cx="7772400" cy="4197350"/>
          </a:xfrm>
          <a:effectLst/>
        </p:spPr>
        <p:txBody>
          <a:bodyPr/>
          <a:lstStyle/>
          <a:p>
            <a:pPr>
              <a:buClr>
                <a:schemeClr val="tx2"/>
              </a:buClr>
              <a:buSzPct val="120000"/>
            </a:pPr>
            <a:r>
              <a:rPr lang="en-US" sz="3600" i="1" dirty="0"/>
              <a:t>Neologism </a:t>
            </a:r>
            <a:r>
              <a:rPr lang="en-US" sz="3600" dirty="0"/>
              <a:t>of Dr. John Adami in 1902 at the Toronto Pathological Society</a:t>
            </a:r>
          </a:p>
          <a:p>
            <a:pPr>
              <a:buClr>
                <a:schemeClr val="tx2"/>
              </a:buClr>
              <a:buSzPct val="120000"/>
            </a:pPr>
            <a:r>
              <a:rPr lang="en-US" sz="3600" dirty="0"/>
              <a:t>Term applied to tumors that appeared to be derived from surface lining cells (as opposed to </a:t>
            </a:r>
            <a:r>
              <a:rPr lang="en-US" sz="3600" i="1" dirty="0"/>
              <a:t>hylic </a:t>
            </a:r>
            <a:r>
              <a:rPr lang="en-US" sz="3600" dirty="0"/>
              <a:t>(from connective tissue)</a:t>
            </a:r>
            <a:endParaRPr lang="en-US" sz="3600" i="1" dirty="0"/>
          </a:p>
        </p:txBody>
      </p:sp>
      <p:sp>
        <p:nvSpPr>
          <p:cNvPr id="4" name="Text Box 6"/>
          <p:cNvSpPr txBox="1">
            <a:spLocks noChangeArrowheads="1"/>
          </p:cNvSpPr>
          <p:nvPr/>
        </p:nvSpPr>
        <p:spPr bwMode="auto">
          <a:xfrm>
            <a:off x="1456340" y="6335713"/>
            <a:ext cx="6231321" cy="40011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2000" dirty="0">
                <a:solidFill>
                  <a:srgbClr val="00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Jones, KD Arch </a:t>
            </a:r>
            <a:r>
              <a:rPr lang="en-US" sz="2000" dirty="0" err="1">
                <a:solidFill>
                  <a:srgbClr val="00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Pathol</a:t>
            </a:r>
            <a:r>
              <a:rPr lang="en-US" sz="2000" dirty="0">
                <a:solidFill>
                  <a:srgbClr val="00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Lab Med 2013;137:1822-24</a:t>
            </a:r>
          </a:p>
        </p:txBody>
      </p:sp>
    </p:spTree>
    <p:extLst>
      <p:ext uri="{BB962C8B-B14F-4D97-AF65-F5344CB8AC3E}">
        <p14:creationId xmlns:p14="http://schemas.microsoft.com/office/powerpoint/2010/main" val="1393854022"/>
      </p:ext>
    </p:extLst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23357" y="579401"/>
            <a:ext cx="3090941" cy="1320874"/>
          </a:xfrm>
        </p:spPr>
        <p:txBody>
          <a:bodyPr/>
          <a:lstStyle/>
          <a:p>
            <a:br>
              <a:rPr lang="en-US" dirty="0"/>
            </a:br>
            <a:r>
              <a:rPr lang="en-US" dirty="0"/>
              <a:t>Disclosures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2770204"/>
            <a:ext cx="7772400" cy="4114800"/>
          </a:xfrm>
        </p:spPr>
        <p:txBody>
          <a:bodyPr/>
          <a:lstStyle/>
          <a:p>
            <a:pPr marL="0" indent="0" algn="ctr">
              <a:buNone/>
            </a:pPr>
            <a:r>
              <a:rPr lang="en-US" sz="3600" dirty="0"/>
              <a:t>Dr. Tazelaar has no relevant disclosures to the topics being presented</a:t>
            </a:r>
          </a:p>
        </p:txBody>
      </p:sp>
    </p:spTree>
    <p:extLst>
      <p:ext uri="{BB962C8B-B14F-4D97-AF65-F5344CB8AC3E}">
        <p14:creationId xmlns:p14="http://schemas.microsoft.com/office/powerpoint/2010/main" val="2286788872"/>
      </p:ext>
    </p:extLst>
  </p:cSld>
  <p:clrMapOvr>
    <a:masterClrMapping/>
  </p:clrMapOvr>
  <p:transition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25348" name="Picture 4" descr="BAC nonmuc x40 2-619-782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3175" y="-23813"/>
            <a:ext cx="9140825" cy="6881813"/>
          </a:xfrm>
          <a:prstGeom prst="rect">
            <a:avLst/>
          </a:prstGeom>
          <a:noFill/>
        </p:spPr>
      </p:pic>
      <p:sp>
        <p:nvSpPr>
          <p:cNvPr id="825346" name="Rectangle 2"/>
          <p:cNvSpPr>
            <a:spLocks noGrp="1" noChangeArrowheads="1"/>
          </p:cNvSpPr>
          <p:nvPr>
            <p:ph type="title"/>
          </p:nvPr>
        </p:nvSpPr>
        <p:spPr>
          <a:xfrm>
            <a:off x="260350" y="198438"/>
            <a:ext cx="1039813" cy="711200"/>
          </a:xfrm>
          <a:solidFill>
            <a:schemeClr val="tx1"/>
          </a:solidFill>
          <a:ln>
            <a:solidFill>
              <a:srgbClr val="000000"/>
            </a:solidFill>
          </a:ln>
          <a:effectLst/>
        </p:spPr>
        <p:txBody>
          <a:bodyPr/>
          <a:lstStyle/>
          <a:p>
            <a:r>
              <a:rPr lang="en-US">
                <a:solidFill>
                  <a:srgbClr val="000000"/>
                </a:solidFill>
              </a:rPr>
              <a:t>AIS</a:t>
            </a:r>
          </a:p>
        </p:txBody>
      </p:sp>
    </p:spTree>
  </p:cSld>
  <p:clrMapOvr>
    <a:masterClrMapping/>
  </p:clrMapOvr>
  <p:transition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23298" name="Picture 2" descr="npo000016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3175" y="-23813"/>
            <a:ext cx="9140825" cy="6881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823299" name="Text Box 3"/>
          <p:cNvSpPr txBox="1">
            <a:spLocks noChangeArrowheads="1"/>
          </p:cNvSpPr>
          <p:nvPr/>
        </p:nvSpPr>
        <p:spPr bwMode="auto">
          <a:xfrm>
            <a:off x="4056063" y="23813"/>
            <a:ext cx="1042987" cy="714375"/>
          </a:xfrm>
          <a:prstGeom prst="rect">
            <a:avLst/>
          </a:prstGeom>
          <a:solidFill>
            <a:schemeClr val="tx1"/>
          </a:solidFill>
          <a:ln w="12700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4000">
                <a:solidFill>
                  <a:srgbClr val="000000"/>
                </a:solidFill>
                <a:effectLst/>
              </a:rPr>
              <a:t>AIS</a:t>
            </a:r>
          </a:p>
        </p:txBody>
      </p:sp>
    </p:spTree>
  </p:cSld>
  <p:clrMapOvr>
    <a:masterClrMapping/>
  </p:clrMapOvr>
  <p:transition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23298" name="Picture 2" descr="npo000016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3175" y="-23813"/>
            <a:ext cx="9140825" cy="6881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823299" name="Text Box 3"/>
          <p:cNvSpPr txBox="1">
            <a:spLocks noChangeArrowheads="1"/>
          </p:cNvSpPr>
          <p:nvPr/>
        </p:nvSpPr>
        <p:spPr bwMode="auto">
          <a:xfrm>
            <a:off x="4056063" y="23813"/>
            <a:ext cx="1042987" cy="714375"/>
          </a:xfrm>
          <a:prstGeom prst="rect">
            <a:avLst/>
          </a:prstGeom>
          <a:solidFill>
            <a:schemeClr val="tx1"/>
          </a:solidFill>
          <a:ln w="12700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4000">
                <a:solidFill>
                  <a:srgbClr val="000000"/>
                </a:solidFill>
                <a:effectLst/>
              </a:rPr>
              <a:t>AIS</a:t>
            </a:r>
          </a:p>
        </p:txBody>
      </p:sp>
      <p:pic>
        <p:nvPicPr>
          <p:cNvPr id="823300" name="Picture 4" descr="npo000018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2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-1588" y="3082925"/>
            <a:ext cx="4714876" cy="3775075"/>
          </a:xfrm>
          <a:prstGeom prst="rect">
            <a:avLst/>
          </a:prstGeom>
          <a:noFill/>
          <a:ln w="38100">
            <a:solidFill>
              <a:srgbClr val="000000"/>
            </a:solidFill>
            <a:miter lim="800000"/>
            <a:headEnd/>
            <a:tailEnd/>
          </a:ln>
          <a:effectLst/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33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8233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24322" name="Picture 2" descr="npo000014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0" y="-23813"/>
            <a:ext cx="9140825" cy="6881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824323" name="Text Box 3"/>
          <p:cNvSpPr txBox="1">
            <a:spLocks noChangeArrowheads="1"/>
          </p:cNvSpPr>
          <p:nvPr/>
        </p:nvSpPr>
        <p:spPr bwMode="auto">
          <a:xfrm>
            <a:off x="4056063" y="23813"/>
            <a:ext cx="1042987" cy="714375"/>
          </a:xfrm>
          <a:prstGeom prst="rect">
            <a:avLst/>
          </a:prstGeom>
          <a:solidFill>
            <a:schemeClr val="tx1"/>
          </a:solidFill>
          <a:ln w="12700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4000">
                <a:solidFill>
                  <a:srgbClr val="000000"/>
                </a:solidFill>
                <a:effectLst/>
              </a:rPr>
              <a:t>AIS</a:t>
            </a:r>
          </a:p>
        </p:txBody>
      </p:sp>
    </p:spTree>
  </p:cSld>
  <p:clrMapOvr>
    <a:masterClrMapping/>
  </p:clrMapOvr>
  <p:transition/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27394" name="Picture 3" descr="npo000032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3175" y="0"/>
            <a:ext cx="9140825" cy="6854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827395" name="Text Box 3"/>
          <p:cNvSpPr txBox="1">
            <a:spLocks noChangeArrowheads="1"/>
          </p:cNvSpPr>
          <p:nvPr/>
        </p:nvSpPr>
        <p:spPr bwMode="auto">
          <a:xfrm>
            <a:off x="1450975" y="0"/>
            <a:ext cx="6242050" cy="654050"/>
          </a:xfrm>
          <a:prstGeom prst="rect">
            <a:avLst/>
          </a:prstGeom>
          <a:solidFill>
            <a:schemeClr val="tx1"/>
          </a:solidFill>
          <a:ln w="12700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3600">
                <a:solidFill>
                  <a:srgbClr val="000000"/>
                </a:solidFill>
                <a:effectLst/>
              </a:rPr>
              <a:t>AIS with Lymphoid Infiltrate</a:t>
            </a:r>
          </a:p>
        </p:txBody>
      </p:sp>
      <p:pic>
        <p:nvPicPr>
          <p:cNvPr id="827396" name="Picture 3" descr="npo000034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2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4849813" y="2647950"/>
            <a:ext cx="4308475" cy="4210050"/>
          </a:xfrm>
          <a:prstGeom prst="rect">
            <a:avLst/>
          </a:prstGeom>
          <a:noFill/>
          <a:ln w="9525">
            <a:solidFill>
              <a:schemeClr val="bg2"/>
            </a:solidFill>
            <a:miter lim="800000"/>
            <a:headEnd/>
            <a:tailEnd/>
          </a:ln>
          <a:effectLst/>
        </p:spPr>
      </p:pic>
    </p:spTree>
  </p:cSld>
  <p:clrMapOvr>
    <a:masterClrMapping/>
  </p:clrMapOvr>
  <p:transition/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3538" name="Rectangle 2"/>
          <p:cNvSpPr>
            <a:spLocks noGrp="1" noChangeArrowheads="1"/>
          </p:cNvSpPr>
          <p:nvPr>
            <p:ph type="title"/>
          </p:nvPr>
        </p:nvSpPr>
        <p:spPr>
          <a:xfrm>
            <a:off x="645096" y="467107"/>
            <a:ext cx="7994177" cy="1320874"/>
          </a:xfrm>
        </p:spPr>
        <p:txBody>
          <a:bodyPr/>
          <a:lstStyle/>
          <a:p>
            <a:r>
              <a:rPr lang="en-US" dirty="0"/>
              <a:t>Minimally Invasive Adeno (MIA) </a:t>
            </a:r>
            <a:br>
              <a:rPr lang="en-US" dirty="0"/>
            </a:b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833545" name="Rectangle 9"/>
          <p:cNvSpPr>
            <a:spLocks noGrp="1" noChangeArrowheads="1"/>
          </p:cNvSpPr>
          <p:nvPr>
            <p:ph type="body" idx="1"/>
          </p:nvPr>
        </p:nvSpPr>
        <p:spPr>
          <a:xfrm>
            <a:off x="685800" y="1259320"/>
            <a:ext cx="7772400" cy="4159250"/>
          </a:xfrm>
          <a:noFill/>
          <a:ln/>
          <a:effectLst/>
        </p:spPr>
        <p:txBody>
          <a:bodyPr/>
          <a:lstStyle/>
          <a:p>
            <a:pPr>
              <a:lnSpc>
                <a:spcPct val="90000"/>
              </a:lnSpc>
              <a:buClr>
                <a:schemeClr val="tx2"/>
              </a:buClr>
              <a:buSzPct val="120000"/>
            </a:pPr>
            <a:r>
              <a:rPr lang="en-US" sz="3600" dirty="0"/>
              <a:t>Lepidic growth, </a:t>
            </a:r>
            <a:r>
              <a:rPr lang="en-US" sz="3600" u="sng" dirty="0"/>
              <a:t>&lt;</a:t>
            </a:r>
            <a:r>
              <a:rPr lang="en-US" sz="3600" dirty="0"/>
              <a:t> 3 cm, </a:t>
            </a:r>
            <a:r>
              <a:rPr lang="en-US" sz="3600" u="sng" dirty="0"/>
              <a:t>&lt;</a:t>
            </a:r>
            <a:r>
              <a:rPr lang="en-US" sz="3600" dirty="0"/>
              <a:t> 5 mm of invasion</a:t>
            </a:r>
          </a:p>
          <a:p>
            <a:pPr>
              <a:lnSpc>
                <a:spcPct val="90000"/>
              </a:lnSpc>
              <a:buClr>
                <a:schemeClr val="tx2"/>
              </a:buClr>
              <a:buSzPct val="120000"/>
            </a:pPr>
            <a:r>
              <a:rPr lang="en-US" sz="3600" dirty="0"/>
              <a:t>If multiple areas of micro- invasion present, the largest </a:t>
            </a:r>
            <a:r>
              <a:rPr lang="en-US" sz="3600"/>
              <a:t>area focus </a:t>
            </a:r>
            <a:r>
              <a:rPr lang="en-US" sz="3600" dirty="0"/>
              <a:t>should be </a:t>
            </a:r>
            <a:r>
              <a:rPr lang="en-US" sz="3600" u="sng" dirty="0"/>
              <a:t>&lt;</a:t>
            </a:r>
            <a:r>
              <a:rPr lang="en-US" sz="3600" dirty="0"/>
              <a:t> 5 mm (do not add foci)</a:t>
            </a:r>
          </a:p>
          <a:p>
            <a:pPr lvl="1">
              <a:lnSpc>
                <a:spcPct val="90000"/>
              </a:lnSpc>
              <a:buClr>
                <a:schemeClr val="tx2"/>
              </a:buClr>
              <a:buSzPct val="120000"/>
            </a:pPr>
            <a:r>
              <a:rPr lang="en-US" sz="3600" dirty="0"/>
              <a:t> Estimate % invasive and multiply by tumor size</a:t>
            </a:r>
          </a:p>
          <a:p>
            <a:pPr>
              <a:lnSpc>
                <a:spcPct val="90000"/>
              </a:lnSpc>
              <a:buClr>
                <a:schemeClr val="tx2"/>
              </a:buClr>
              <a:buSzPct val="120000"/>
            </a:pPr>
            <a:r>
              <a:rPr lang="en-US" sz="3600" dirty="0"/>
              <a:t>No necrosis, </a:t>
            </a:r>
            <a:r>
              <a:rPr lang="en-US" sz="3600" dirty="0" err="1"/>
              <a:t>lymphovascular</a:t>
            </a:r>
            <a:r>
              <a:rPr lang="en-US" sz="3600" dirty="0"/>
              <a:t> or pleural invasion</a:t>
            </a:r>
          </a:p>
          <a:p>
            <a:pPr>
              <a:lnSpc>
                <a:spcPct val="90000"/>
              </a:lnSpc>
              <a:buClr>
                <a:schemeClr val="tx2"/>
              </a:buClr>
              <a:buSzPct val="120000"/>
            </a:pPr>
            <a:endParaRPr lang="en-US" sz="3600" u="sng" dirty="0"/>
          </a:p>
        </p:txBody>
      </p:sp>
    </p:spTree>
  </p:cSld>
  <p:clrMapOvr>
    <a:masterClrMapping/>
  </p:clrMapOvr>
  <p:transition/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6610" name="Rectangle 2"/>
          <p:cNvSpPr>
            <a:spLocks noGrp="1" noChangeArrowheads="1"/>
          </p:cNvSpPr>
          <p:nvPr>
            <p:ph type="title"/>
          </p:nvPr>
        </p:nvSpPr>
        <p:spPr>
          <a:xfrm>
            <a:off x="2373313" y="461963"/>
            <a:ext cx="4411662" cy="698500"/>
          </a:xfrm>
        </p:spPr>
        <p:txBody>
          <a:bodyPr/>
          <a:lstStyle/>
          <a:p>
            <a:r>
              <a:rPr lang="en-US"/>
              <a:t>Defining Invasion</a:t>
            </a:r>
          </a:p>
        </p:txBody>
      </p:sp>
      <p:sp>
        <p:nvSpPr>
          <p:cNvPr id="83661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17475" y="1495425"/>
            <a:ext cx="8836025" cy="4738688"/>
          </a:xfrm>
          <a:effectLst/>
        </p:spPr>
        <p:txBody>
          <a:bodyPr/>
          <a:lstStyle/>
          <a:p>
            <a:pPr>
              <a:lnSpc>
                <a:spcPct val="85000"/>
              </a:lnSpc>
              <a:buClr>
                <a:schemeClr val="tx2"/>
              </a:buClr>
              <a:buSzPct val="120000"/>
            </a:pPr>
            <a:r>
              <a:rPr lang="en-US" sz="3200" dirty="0"/>
              <a:t>Does not equate with alveolar collapse/ </a:t>
            </a:r>
            <a:r>
              <a:rPr lang="en-US" sz="3200" dirty="0" err="1"/>
              <a:t>septal</a:t>
            </a:r>
            <a:r>
              <a:rPr lang="en-US" sz="3200" dirty="0"/>
              <a:t> widening or sclerosis</a:t>
            </a:r>
          </a:p>
          <a:p>
            <a:pPr>
              <a:lnSpc>
                <a:spcPct val="85000"/>
              </a:lnSpc>
              <a:buClr>
                <a:schemeClr val="tx2"/>
              </a:buClr>
              <a:buSzPct val="120000"/>
            </a:pPr>
            <a:r>
              <a:rPr lang="en-US" sz="3200" dirty="0"/>
              <a:t>Requires </a:t>
            </a:r>
          </a:p>
          <a:p>
            <a:pPr lvl="1">
              <a:lnSpc>
                <a:spcPct val="85000"/>
              </a:lnSpc>
              <a:buClr>
                <a:schemeClr val="tx2"/>
              </a:buClr>
              <a:buSzPct val="120000"/>
            </a:pPr>
            <a:r>
              <a:rPr lang="en-US" sz="3200" dirty="0"/>
              <a:t> Angulated glands or single cells infiltrating </a:t>
            </a:r>
            <a:r>
              <a:rPr lang="en-US" sz="3200" dirty="0" err="1"/>
              <a:t>stroma</a:t>
            </a:r>
            <a:r>
              <a:rPr lang="en-US" sz="3200" dirty="0"/>
              <a:t> with </a:t>
            </a:r>
            <a:r>
              <a:rPr lang="en-US" sz="3200" dirty="0" err="1"/>
              <a:t>stromal</a:t>
            </a:r>
            <a:r>
              <a:rPr lang="en-US" sz="3200" dirty="0"/>
              <a:t> </a:t>
            </a:r>
            <a:r>
              <a:rPr lang="en-US" sz="3200" dirty="0" err="1"/>
              <a:t>desmoplasia</a:t>
            </a:r>
            <a:endParaRPr lang="en-US" sz="3200" dirty="0"/>
          </a:p>
          <a:p>
            <a:pPr lvl="1">
              <a:lnSpc>
                <a:spcPct val="85000"/>
              </a:lnSpc>
              <a:buClr>
                <a:schemeClr val="tx2"/>
              </a:buClr>
              <a:buSzPct val="120000"/>
            </a:pPr>
            <a:r>
              <a:rPr lang="en-US" sz="3200" dirty="0"/>
              <a:t> Destruction of elastica (VVG, laminin)</a:t>
            </a:r>
          </a:p>
          <a:p>
            <a:pPr lvl="1">
              <a:lnSpc>
                <a:spcPct val="85000"/>
              </a:lnSpc>
              <a:buClr>
                <a:schemeClr val="tx2"/>
              </a:buClr>
              <a:buSzPct val="120000"/>
            </a:pPr>
            <a:r>
              <a:rPr lang="en-US" sz="3200" dirty="0"/>
              <a:t> Presence of </a:t>
            </a:r>
            <a:r>
              <a:rPr lang="en-US" sz="3200" dirty="0" err="1"/>
              <a:t>histologic</a:t>
            </a:r>
            <a:r>
              <a:rPr lang="en-US" sz="3200" dirty="0"/>
              <a:t> type other than </a:t>
            </a:r>
            <a:r>
              <a:rPr lang="en-US" sz="3200" dirty="0" err="1"/>
              <a:t>lepidic</a:t>
            </a:r>
            <a:r>
              <a:rPr lang="en-US" sz="3200" dirty="0"/>
              <a:t> pattern e.g. </a:t>
            </a:r>
            <a:r>
              <a:rPr lang="en-US" sz="3200" dirty="0" err="1"/>
              <a:t>acinar</a:t>
            </a:r>
            <a:r>
              <a:rPr lang="en-US" sz="3200" dirty="0"/>
              <a:t>, </a:t>
            </a:r>
            <a:r>
              <a:rPr lang="en-US" sz="3200" dirty="0" err="1"/>
              <a:t>micropapillary</a:t>
            </a:r>
            <a:endParaRPr lang="en-US" sz="3200" dirty="0"/>
          </a:p>
        </p:txBody>
      </p:sp>
    </p:spTree>
  </p:cSld>
  <p:clrMapOvr>
    <a:masterClrMapping/>
  </p:clrMapOvr>
  <p:transition/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37634" name="Picture 2" descr="early inv in scl BAC like tumor ps 07-7053 x40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2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-3175" y="-7938"/>
            <a:ext cx="9140825" cy="6881813"/>
          </a:xfrm>
          <a:prstGeom prst="rect">
            <a:avLst/>
          </a:prstGeom>
          <a:noFill/>
        </p:spPr>
      </p:pic>
      <p:pic>
        <p:nvPicPr>
          <p:cNvPr id="837635" name="Picture 3" descr="early inv in scl BAC like tumor ps 07-7053 x400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853113" y="219075"/>
            <a:ext cx="3038475" cy="6399213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pic>
      <p:sp>
        <p:nvSpPr>
          <p:cNvPr id="837636" name="Oval 4"/>
          <p:cNvSpPr>
            <a:spLocks noChangeArrowheads="1"/>
          </p:cNvSpPr>
          <p:nvPr/>
        </p:nvSpPr>
        <p:spPr bwMode="auto">
          <a:xfrm>
            <a:off x="4067175" y="2724150"/>
            <a:ext cx="1392238" cy="1422400"/>
          </a:xfrm>
          <a:prstGeom prst="ellipse">
            <a:avLst/>
          </a:prstGeom>
          <a:noFill/>
          <a:ln w="38100">
            <a:solidFill>
              <a:srgbClr val="000000"/>
            </a:solidFill>
            <a:round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pPr algn="ctr"/>
            <a:endParaRPr lang="en-US" sz="4000">
              <a:solidFill>
                <a:srgbClr val="000000"/>
              </a:solidFill>
              <a:effectLst/>
            </a:endParaRPr>
          </a:p>
        </p:txBody>
      </p:sp>
      <p:sp>
        <p:nvSpPr>
          <p:cNvPr id="837637" name="Text Box 5"/>
          <p:cNvSpPr txBox="1">
            <a:spLocks noChangeArrowheads="1"/>
          </p:cNvSpPr>
          <p:nvPr/>
        </p:nvSpPr>
        <p:spPr bwMode="auto">
          <a:xfrm>
            <a:off x="169863" y="5784850"/>
            <a:ext cx="3487678" cy="954107"/>
          </a:xfrm>
          <a:prstGeom prst="rect">
            <a:avLst/>
          </a:prstGeom>
          <a:solidFill>
            <a:schemeClr val="tx1"/>
          </a:solidFill>
          <a:ln w="12700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2800" dirty="0">
                <a:solidFill>
                  <a:srgbClr val="000000"/>
                </a:solidFill>
                <a:effectLst/>
              </a:rPr>
              <a:t>Angulated glands </a:t>
            </a:r>
          </a:p>
          <a:p>
            <a:r>
              <a:rPr lang="en-US" sz="2800" dirty="0">
                <a:solidFill>
                  <a:srgbClr val="000000"/>
                </a:solidFill>
                <a:effectLst/>
              </a:rPr>
              <a:t>as invasion </a:t>
            </a:r>
            <a:r>
              <a:rPr lang="en-US" sz="2800" u="sng" dirty="0">
                <a:solidFill>
                  <a:srgbClr val="000000"/>
                </a:solidFill>
                <a:effectLst/>
              </a:rPr>
              <a:t>&lt;</a:t>
            </a:r>
            <a:r>
              <a:rPr lang="en-US" sz="2800" dirty="0">
                <a:solidFill>
                  <a:srgbClr val="000000"/>
                </a:solidFill>
                <a:effectLst/>
              </a:rPr>
              <a:t> 5 mm</a:t>
            </a:r>
            <a:endParaRPr lang="en-US" sz="1800" u="sng" dirty="0">
              <a:solidFill>
                <a:srgbClr val="000000"/>
              </a:solidFill>
              <a:effectLst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76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376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376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8376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76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376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376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37636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86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838659" name="Picture 3" descr="Early invasive adca x200 OS00-958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6038" y="4763"/>
            <a:ext cx="9140825" cy="6881812"/>
          </a:xfrm>
          <a:prstGeom prst="rect">
            <a:avLst/>
          </a:prstGeom>
          <a:noFill/>
        </p:spPr>
      </p:pic>
      <p:sp>
        <p:nvSpPr>
          <p:cNvPr id="838660" name="Text Box 4"/>
          <p:cNvSpPr txBox="1">
            <a:spLocks noChangeArrowheads="1"/>
          </p:cNvSpPr>
          <p:nvPr/>
        </p:nvSpPr>
        <p:spPr bwMode="auto">
          <a:xfrm>
            <a:off x="169863" y="6032500"/>
            <a:ext cx="6994222" cy="523220"/>
          </a:xfrm>
          <a:prstGeom prst="rect">
            <a:avLst/>
          </a:prstGeom>
          <a:solidFill>
            <a:schemeClr val="tx1"/>
          </a:solidFill>
          <a:ln w="12700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2800" dirty="0">
                <a:solidFill>
                  <a:srgbClr val="000000"/>
                </a:solidFill>
                <a:effectLst/>
              </a:rPr>
              <a:t>Sm cell groups and papillae as invasion</a:t>
            </a:r>
            <a:endParaRPr lang="en-US" sz="1800" dirty="0">
              <a:solidFill>
                <a:srgbClr val="000000"/>
              </a:solidFill>
              <a:effectLst/>
            </a:endParaRPr>
          </a:p>
        </p:txBody>
      </p:sp>
    </p:spTree>
  </p:cSld>
  <p:clrMapOvr>
    <a:masterClrMapping/>
  </p:clrMapOvr>
  <p:transition/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39682" name="Picture 2" descr="early inv in scl BAC like tumor with cribriform os07-5958 x100"/>
          <p:cNvPicPr>
            <a:picLocks noGrp="1" noChangeAspect="1" noChangeArrowheads="1"/>
          </p:cNvPicPr>
          <p:nvPr>
            <p:ph type="body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174625" y="927100"/>
            <a:ext cx="5915025" cy="5218113"/>
          </a:xfrm>
          <a:noFill/>
          <a:ln>
            <a:solidFill>
              <a:srgbClr val="0D0D0D"/>
            </a:solidFill>
          </a:ln>
          <a:effectLst/>
        </p:spPr>
      </p:pic>
      <p:pic>
        <p:nvPicPr>
          <p:cNvPr id="839683" name="Picture 3" descr="early inv in scl BAC like tumor with cribriform 2 os07-5958 x200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584575" y="169863"/>
            <a:ext cx="4471988" cy="6502400"/>
          </a:xfrm>
          <a:prstGeom prst="rect">
            <a:avLst/>
          </a:prstGeom>
          <a:noFill/>
          <a:ln>
            <a:solidFill>
              <a:srgbClr val="0D0D0D"/>
            </a:solidFill>
          </a:ln>
        </p:spPr>
      </p:pic>
      <p:sp>
        <p:nvSpPr>
          <p:cNvPr id="839684" name="Text Box 4"/>
          <p:cNvSpPr txBox="1">
            <a:spLocks noChangeArrowheads="1"/>
          </p:cNvSpPr>
          <p:nvPr/>
        </p:nvSpPr>
        <p:spPr bwMode="auto">
          <a:xfrm>
            <a:off x="169863" y="6032500"/>
            <a:ext cx="4649787" cy="531813"/>
          </a:xfrm>
          <a:prstGeom prst="rect">
            <a:avLst/>
          </a:prstGeom>
          <a:solidFill>
            <a:schemeClr val="tx1"/>
          </a:solidFill>
          <a:ln w="12700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2800">
                <a:solidFill>
                  <a:srgbClr val="000000"/>
                </a:solidFill>
                <a:effectLst/>
              </a:rPr>
              <a:t>Acinar pattern as invasion</a:t>
            </a:r>
            <a:endParaRPr lang="en-US" sz="1800">
              <a:solidFill>
                <a:srgbClr val="000000"/>
              </a:solidFill>
              <a:effectLst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6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396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396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3314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552450"/>
            <a:ext cx="9144000" cy="657230"/>
          </a:xfrm>
          <a:noFill/>
          <a:ln/>
          <a:effectLst/>
        </p:spPr>
        <p:txBody>
          <a:bodyPr wrap="square" lIns="49212" tIns="20637" rIns="49212" bIns="20637" anchor="t"/>
          <a:lstStyle/>
          <a:p>
            <a:r>
              <a:rPr lang="en-US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Objectives/Outline</a:t>
            </a:r>
          </a:p>
        </p:txBody>
      </p:sp>
      <p:sp>
        <p:nvSpPr>
          <p:cNvPr id="65331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23888" y="1793875"/>
            <a:ext cx="8035925" cy="4287838"/>
          </a:xfrm>
          <a:noFill/>
          <a:ln/>
          <a:effectLst/>
        </p:spPr>
        <p:txBody>
          <a:bodyPr lIns="90487" rIns="90487"/>
          <a:lstStyle/>
          <a:p>
            <a:pPr marL="463550" indent="-463550" defTabSz="895350">
              <a:spcBef>
                <a:spcPct val="0"/>
              </a:spcBef>
              <a:buFontTx/>
              <a:buNone/>
              <a:tabLst>
                <a:tab pos="4572000" algn="ctr"/>
                <a:tab pos="6000750" algn="ctr"/>
                <a:tab pos="7826375" algn="ctr"/>
              </a:tabLst>
            </a:pPr>
            <a:r>
              <a:rPr lang="en-US" sz="3300" dirty="0"/>
              <a:t>					</a:t>
            </a:r>
          </a:p>
        </p:txBody>
      </p:sp>
      <p:sp>
        <p:nvSpPr>
          <p:cNvPr id="2" name="Rectangle 1"/>
          <p:cNvSpPr/>
          <p:nvPr/>
        </p:nvSpPr>
        <p:spPr>
          <a:xfrm>
            <a:off x="320040" y="1321881"/>
            <a:ext cx="8823960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>
                <a:solidFill>
                  <a:schemeClr val="tx1"/>
                </a:solidFill>
                <a:effectLst/>
              </a:rPr>
              <a:t>At the end of the lecture, participants should be able to</a:t>
            </a:r>
          </a:p>
          <a:p>
            <a:pPr marL="514350" indent="-514350">
              <a:buAutoNum type="arabicPeriod"/>
            </a:pPr>
            <a:r>
              <a:rPr lang="en-US" sz="2800" dirty="0">
                <a:solidFill>
                  <a:schemeClr val="tx1"/>
                </a:solidFill>
                <a:effectLst/>
              </a:rPr>
              <a:t>Have an understanding of the current WHO classification for lung  adenocarcinoma and how it differs from previous classifications</a:t>
            </a:r>
          </a:p>
          <a:p>
            <a:pPr marL="514350" indent="-514350">
              <a:buAutoNum type="arabicPeriod"/>
            </a:pPr>
            <a:r>
              <a:rPr lang="en-US" sz="2800" dirty="0">
                <a:solidFill>
                  <a:schemeClr val="tx1"/>
                </a:solidFill>
                <a:effectLst/>
              </a:rPr>
              <a:t>Should be able to successfully navigate the traps in making a diagnosis of adenocarcinoma on small biopsies</a:t>
            </a:r>
          </a:p>
          <a:p>
            <a:pPr marL="514350" indent="-514350">
              <a:buAutoNum type="arabicPeriod"/>
            </a:pPr>
            <a:r>
              <a:rPr lang="en-US" sz="2800" dirty="0">
                <a:solidFill>
                  <a:schemeClr val="tx1"/>
                </a:solidFill>
                <a:effectLst/>
              </a:rPr>
              <a:t>Will know how to report lung cancer in accordance with AJCC 8</a:t>
            </a:r>
            <a:r>
              <a:rPr lang="en-US" sz="2800" baseline="30000" dirty="0">
                <a:solidFill>
                  <a:schemeClr val="tx1"/>
                </a:solidFill>
                <a:effectLst/>
              </a:rPr>
              <a:t>th</a:t>
            </a:r>
            <a:r>
              <a:rPr lang="en-US" sz="2800" dirty="0">
                <a:solidFill>
                  <a:schemeClr val="tx1"/>
                </a:solidFill>
                <a:effectLst/>
              </a:rPr>
              <a:t> edition </a:t>
            </a:r>
          </a:p>
          <a:p>
            <a:endParaRPr lang="en-US" sz="2800" dirty="0">
              <a:solidFill>
                <a:schemeClr val="tx1"/>
              </a:solidFill>
              <a:effectLst/>
            </a:endParaRPr>
          </a:p>
        </p:txBody>
      </p:sp>
    </p:spTree>
  </p:cSld>
  <p:clrMapOvr>
    <a:masterClrMapping/>
  </p:clrMapOvr>
  <p:transition/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42754" name="Picture 2" descr="bac pseudoinvasion vvg2"/>
          <p:cNvPicPr>
            <a:picLocks noChangeAspect="1" noChangeArrowheads="1"/>
          </p:cNvPicPr>
          <p:nvPr/>
        </p:nvPicPr>
        <p:blipFill>
          <a:blip r:embed="rId2">
            <a:lum bright="-6000" contrast="18000"/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842755" name="Text Box 3"/>
          <p:cNvSpPr txBox="1">
            <a:spLocks noChangeArrowheads="1"/>
          </p:cNvSpPr>
          <p:nvPr/>
        </p:nvSpPr>
        <p:spPr bwMode="auto">
          <a:xfrm>
            <a:off x="384175" y="6042025"/>
            <a:ext cx="5700713" cy="531813"/>
          </a:xfrm>
          <a:prstGeom prst="rect">
            <a:avLst/>
          </a:prstGeom>
          <a:solidFill>
            <a:schemeClr val="tx1"/>
          </a:solidFill>
          <a:ln w="12700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2800">
                <a:solidFill>
                  <a:srgbClr val="000000"/>
                </a:solidFill>
                <a:effectLst/>
              </a:rPr>
              <a:t>Loss of elastica in invasive adca</a:t>
            </a:r>
          </a:p>
        </p:txBody>
      </p:sp>
    </p:spTree>
  </p:cSld>
  <p:clrMapOvr>
    <a:masterClrMapping/>
  </p:clrMapOvr>
  <p:transition/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4802" name="Rectangle 2"/>
          <p:cNvSpPr>
            <a:spLocks noGrp="1" noChangeArrowheads="1"/>
          </p:cNvSpPr>
          <p:nvPr>
            <p:ph type="title"/>
          </p:nvPr>
        </p:nvSpPr>
        <p:spPr>
          <a:xfrm>
            <a:off x="134938" y="519113"/>
            <a:ext cx="8904287" cy="1308100"/>
          </a:xfrm>
        </p:spPr>
        <p:txBody>
          <a:bodyPr wrap="square"/>
          <a:lstStyle/>
          <a:p>
            <a:r>
              <a:rPr lang="en-US"/>
              <a:t>Minimally Invasive </a:t>
            </a:r>
            <a:br>
              <a:rPr lang="en-US"/>
            </a:br>
            <a:r>
              <a:rPr lang="en-US"/>
              <a:t>Adenocarcinoma</a:t>
            </a:r>
            <a:endParaRPr lang="en-US">
              <a:solidFill>
                <a:schemeClr val="tx1"/>
              </a:solidFill>
            </a:endParaRPr>
          </a:p>
        </p:txBody>
      </p:sp>
      <p:sp>
        <p:nvSpPr>
          <p:cNvPr id="84480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35680" y="1905000"/>
            <a:ext cx="8458200" cy="4114800"/>
          </a:xfrm>
          <a:noFill/>
          <a:ln/>
          <a:effectLst/>
        </p:spPr>
        <p:txBody>
          <a:bodyPr/>
          <a:lstStyle/>
          <a:p>
            <a:pPr>
              <a:buClr>
                <a:schemeClr val="tx2"/>
              </a:buClr>
              <a:buSzPct val="120000"/>
            </a:pPr>
            <a:r>
              <a:rPr lang="en-US" sz="3600" dirty="0" err="1"/>
              <a:t>Dx</a:t>
            </a:r>
            <a:r>
              <a:rPr lang="en-US" sz="3600" dirty="0"/>
              <a:t> cannot be established w/o sampling entire tumor</a:t>
            </a:r>
          </a:p>
          <a:p>
            <a:pPr>
              <a:buClr>
                <a:schemeClr val="tx2"/>
              </a:buClr>
              <a:buSzPct val="120000"/>
            </a:pPr>
            <a:r>
              <a:rPr lang="en-US" sz="3600" dirty="0"/>
              <a:t>Insufficient data on tumors &gt; 3 cm</a:t>
            </a:r>
          </a:p>
          <a:p>
            <a:pPr>
              <a:buClr>
                <a:schemeClr val="tx2"/>
              </a:buClr>
              <a:buSzPct val="120000"/>
            </a:pPr>
            <a:r>
              <a:rPr lang="en-US" sz="3600" dirty="0"/>
              <a:t>For resected tumors &gt; 3 cm suspected to be AIS or MIA: “</a:t>
            </a:r>
            <a:r>
              <a:rPr lang="en-US" sz="3600" dirty="0" err="1"/>
              <a:t>Lepidic</a:t>
            </a:r>
            <a:r>
              <a:rPr lang="en-US" sz="3600" dirty="0"/>
              <a:t> predominant </a:t>
            </a:r>
            <a:r>
              <a:rPr lang="en-US" sz="3600" dirty="0" err="1"/>
              <a:t>adca</a:t>
            </a:r>
            <a:r>
              <a:rPr lang="en-US" sz="3600" dirty="0"/>
              <a:t>, suspect AIS or MIA”</a:t>
            </a:r>
          </a:p>
        </p:txBody>
      </p:sp>
    </p:spTree>
  </p:cSld>
  <p:clrMapOvr>
    <a:masterClrMapping/>
  </p:clrMapOvr>
  <p:transition/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22" name="Rectangle 2"/>
          <p:cNvSpPr>
            <a:spLocks noGrp="1" noChangeArrowheads="1"/>
          </p:cNvSpPr>
          <p:nvPr>
            <p:ph type="title"/>
          </p:nvPr>
        </p:nvSpPr>
        <p:spPr>
          <a:xfrm>
            <a:off x="473075" y="528638"/>
            <a:ext cx="8223250" cy="698500"/>
          </a:xfrm>
        </p:spPr>
        <p:txBody>
          <a:bodyPr/>
          <a:lstStyle/>
          <a:p>
            <a:r>
              <a:rPr lang="en-US"/>
              <a:t>Major Adenocarcinoma Subtypes</a:t>
            </a:r>
          </a:p>
        </p:txBody>
      </p:sp>
      <p:sp>
        <p:nvSpPr>
          <p:cNvPr id="8499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271713" y="1600200"/>
            <a:ext cx="4600575" cy="4686300"/>
          </a:xfrm>
          <a:effectLst/>
        </p:spPr>
        <p:txBody>
          <a:bodyPr/>
          <a:lstStyle/>
          <a:p>
            <a:pPr algn="ctr">
              <a:spcBef>
                <a:spcPct val="50000"/>
              </a:spcBef>
              <a:buClr>
                <a:schemeClr val="tx2"/>
              </a:buClr>
              <a:buSzPct val="120000"/>
              <a:buFontTx/>
              <a:buNone/>
            </a:pPr>
            <a:r>
              <a:rPr lang="en-US" dirty="0" err="1"/>
              <a:t>Lepidic</a:t>
            </a:r>
            <a:endParaRPr lang="en-US" dirty="0"/>
          </a:p>
          <a:p>
            <a:pPr algn="ctr">
              <a:spcBef>
                <a:spcPct val="50000"/>
              </a:spcBef>
              <a:buClr>
                <a:schemeClr val="tx2"/>
              </a:buClr>
              <a:buSzPct val="120000"/>
              <a:buFontTx/>
              <a:buNone/>
            </a:pPr>
            <a:r>
              <a:rPr lang="en-US" dirty="0" err="1"/>
              <a:t>Acinar</a:t>
            </a:r>
            <a:endParaRPr lang="en-US" dirty="0"/>
          </a:p>
          <a:p>
            <a:pPr algn="ctr">
              <a:spcBef>
                <a:spcPct val="50000"/>
              </a:spcBef>
              <a:buClr>
                <a:schemeClr val="tx2"/>
              </a:buClr>
              <a:buSzPct val="120000"/>
              <a:buFontTx/>
              <a:buNone/>
            </a:pPr>
            <a:r>
              <a:rPr lang="en-US" dirty="0"/>
              <a:t>Papillary</a:t>
            </a:r>
          </a:p>
          <a:p>
            <a:pPr algn="ctr">
              <a:spcBef>
                <a:spcPct val="50000"/>
              </a:spcBef>
              <a:buClr>
                <a:schemeClr val="tx2"/>
              </a:buClr>
              <a:buSzPct val="120000"/>
              <a:buFontTx/>
              <a:buNone/>
            </a:pPr>
            <a:r>
              <a:rPr lang="en-US" dirty="0" err="1"/>
              <a:t>Micropapillary</a:t>
            </a:r>
            <a:endParaRPr lang="en-US" dirty="0"/>
          </a:p>
          <a:p>
            <a:pPr algn="ctr">
              <a:spcBef>
                <a:spcPct val="50000"/>
              </a:spcBef>
              <a:buClr>
                <a:schemeClr val="tx2"/>
              </a:buClr>
              <a:buSzPct val="120000"/>
              <a:buFontTx/>
              <a:buNone/>
            </a:pPr>
            <a:r>
              <a:rPr lang="en-US" dirty="0"/>
              <a:t>Solid</a:t>
            </a:r>
          </a:p>
        </p:txBody>
      </p:sp>
    </p:spTree>
  </p:cSld>
  <p:clrMapOvr>
    <a:masterClrMapping/>
  </p:clrMapOvr>
  <p:transition/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52996" name="Picture 4" descr="Brain Met ADCA 2 PS09-4360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4570413" cy="3441700"/>
          </a:xfrm>
          <a:prstGeom prst="rect">
            <a:avLst/>
          </a:prstGeom>
          <a:noFill/>
          <a:ln w="38100">
            <a:solidFill>
              <a:schemeClr val="bg2"/>
            </a:solidFill>
            <a:miter lim="800000"/>
            <a:headEnd/>
            <a:tailEnd/>
          </a:ln>
        </p:spPr>
      </p:pic>
      <p:pic>
        <p:nvPicPr>
          <p:cNvPr id="852997" name="Picture 5" descr="Papillary adca main tx OS08-5369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573588" y="0"/>
            <a:ext cx="4570412" cy="3441700"/>
          </a:xfrm>
          <a:prstGeom prst="rect">
            <a:avLst/>
          </a:prstGeom>
          <a:noFill/>
          <a:ln w="38100">
            <a:solidFill>
              <a:schemeClr val="bg2"/>
            </a:solidFill>
            <a:miter lim="800000"/>
            <a:headEnd/>
            <a:tailEnd/>
          </a:ln>
        </p:spPr>
      </p:pic>
      <p:pic>
        <p:nvPicPr>
          <p:cNvPr id="852998" name="Picture 6" descr="micropap adca8 os05-3940"/>
          <p:cNvPicPr>
            <a:picLocks noChangeAspect="1" noChangeArrowheads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3405188"/>
            <a:ext cx="4570413" cy="3452812"/>
          </a:xfrm>
          <a:prstGeom prst="rect">
            <a:avLst/>
          </a:prstGeom>
          <a:noFill/>
          <a:ln w="38100">
            <a:solidFill>
              <a:schemeClr val="bg2"/>
            </a:solidFill>
            <a:miter lim="800000"/>
            <a:headEnd/>
            <a:tailEnd/>
          </a:ln>
        </p:spPr>
      </p:pic>
      <p:pic>
        <p:nvPicPr>
          <p:cNvPr id="852999" name="Picture 4" descr="npo000047"/>
          <p:cNvPicPr>
            <a:picLocks noChangeAspect="1" noChangeArrowheads="1"/>
          </p:cNvPicPr>
          <p:nvPr/>
        </p:nvPicPr>
        <p:blipFill>
          <a:blip r:embed="rId6">
            <a:lum bright="24000" contrast="12000"/>
          </a:blip>
          <a:srcRect/>
          <a:stretch>
            <a:fillRect/>
          </a:stretch>
        </p:blipFill>
        <p:spPr bwMode="auto">
          <a:xfrm>
            <a:off x="4573588" y="3419475"/>
            <a:ext cx="4570412" cy="3417888"/>
          </a:xfrm>
          <a:prstGeom prst="rect">
            <a:avLst/>
          </a:prstGeom>
          <a:noFill/>
          <a:ln w="38100">
            <a:solidFill>
              <a:schemeClr val="bg2"/>
            </a:solidFill>
            <a:miter lim="800000"/>
            <a:headEnd/>
            <a:tailEnd/>
          </a:ln>
          <a:effectLst/>
        </p:spPr>
      </p:pic>
      <p:sp>
        <p:nvSpPr>
          <p:cNvPr id="853000" name="Text Box 8"/>
          <p:cNvSpPr txBox="1">
            <a:spLocks noChangeArrowheads="1"/>
          </p:cNvSpPr>
          <p:nvPr/>
        </p:nvSpPr>
        <p:spPr bwMode="auto">
          <a:xfrm>
            <a:off x="0" y="0"/>
            <a:ext cx="1936750" cy="774700"/>
          </a:xfrm>
          <a:prstGeom prst="rect">
            <a:avLst/>
          </a:prstGeom>
          <a:solidFill>
            <a:schemeClr val="tx1"/>
          </a:solidFill>
          <a:ln w="12700">
            <a:solidFill>
              <a:schemeClr val="bg2"/>
            </a:solidFill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>
                <a:solidFill>
                  <a:srgbClr val="000000"/>
                </a:solidFill>
                <a:effectLst/>
              </a:rPr>
              <a:t>Acinar</a:t>
            </a:r>
          </a:p>
        </p:txBody>
      </p:sp>
      <p:sp>
        <p:nvSpPr>
          <p:cNvPr id="853001" name="Text Box 9"/>
          <p:cNvSpPr txBox="1">
            <a:spLocks noChangeArrowheads="1"/>
          </p:cNvSpPr>
          <p:nvPr/>
        </p:nvSpPr>
        <p:spPr bwMode="auto">
          <a:xfrm>
            <a:off x="6615113" y="0"/>
            <a:ext cx="2528887" cy="774700"/>
          </a:xfrm>
          <a:prstGeom prst="rect">
            <a:avLst/>
          </a:prstGeom>
          <a:solidFill>
            <a:schemeClr val="tx1"/>
          </a:solidFill>
          <a:ln w="12700">
            <a:solidFill>
              <a:schemeClr val="bg2"/>
            </a:solidFill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>
                <a:solidFill>
                  <a:srgbClr val="000000"/>
                </a:solidFill>
                <a:effectLst/>
              </a:rPr>
              <a:t>Papillary</a:t>
            </a:r>
          </a:p>
        </p:txBody>
      </p:sp>
      <p:sp>
        <p:nvSpPr>
          <p:cNvPr id="853002" name="Text Box 10"/>
          <p:cNvSpPr txBox="1">
            <a:spLocks noChangeArrowheads="1"/>
          </p:cNvSpPr>
          <p:nvPr/>
        </p:nvSpPr>
        <p:spPr bwMode="auto">
          <a:xfrm>
            <a:off x="0" y="6083300"/>
            <a:ext cx="3987800" cy="774700"/>
          </a:xfrm>
          <a:prstGeom prst="rect">
            <a:avLst/>
          </a:prstGeom>
          <a:solidFill>
            <a:schemeClr val="tx1"/>
          </a:solidFill>
          <a:ln w="12700">
            <a:solidFill>
              <a:schemeClr val="bg2"/>
            </a:solidFill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>
                <a:solidFill>
                  <a:srgbClr val="000000"/>
                </a:solidFill>
                <a:effectLst/>
              </a:rPr>
              <a:t>Micropapillary</a:t>
            </a:r>
          </a:p>
        </p:txBody>
      </p:sp>
      <p:sp>
        <p:nvSpPr>
          <p:cNvPr id="853003" name="Text Box 11"/>
          <p:cNvSpPr txBox="1">
            <a:spLocks noChangeArrowheads="1"/>
          </p:cNvSpPr>
          <p:nvPr/>
        </p:nvSpPr>
        <p:spPr bwMode="auto">
          <a:xfrm>
            <a:off x="7580313" y="6083300"/>
            <a:ext cx="1563687" cy="774700"/>
          </a:xfrm>
          <a:prstGeom prst="rect">
            <a:avLst/>
          </a:prstGeom>
          <a:solidFill>
            <a:schemeClr val="tx1"/>
          </a:solidFill>
          <a:ln w="12700">
            <a:solidFill>
              <a:schemeClr val="bg2"/>
            </a:solidFill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>
                <a:solidFill>
                  <a:srgbClr val="000000"/>
                </a:solidFill>
                <a:effectLst/>
              </a:rPr>
              <a:t>Solid</a:t>
            </a:r>
          </a:p>
        </p:txBody>
      </p:sp>
    </p:spTree>
  </p:cSld>
  <p:clrMapOvr>
    <a:masterClrMapping/>
  </p:clrMapOvr>
  <p:transition/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6066" name="Rectangle 2"/>
          <p:cNvSpPr>
            <a:spLocks noGrp="1" noChangeArrowheads="1"/>
          </p:cNvSpPr>
          <p:nvPr>
            <p:ph type="title"/>
          </p:nvPr>
        </p:nvSpPr>
        <p:spPr>
          <a:xfrm>
            <a:off x="1982788" y="271463"/>
            <a:ext cx="5202237" cy="1308100"/>
          </a:xfrm>
        </p:spPr>
        <p:txBody>
          <a:bodyPr/>
          <a:lstStyle/>
          <a:p>
            <a:r>
              <a:rPr lang="en-US"/>
              <a:t>Lepidic Predominant</a:t>
            </a:r>
            <a:br>
              <a:rPr lang="en-US"/>
            </a:br>
            <a:r>
              <a:rPr lang="en-US"/>
              <a:t>Adenocarcinoma</a:t>
            </a:r>
            <a:endParaRPr lang="en-US">
              <a:solidFill>
                <a:schemeClr val="tx1"/>
              </a:solidFill>
            </a:endParaRPr>
          </a:p>
        </p:txBody>
      </p:sp>
      <p:sp>
        <p:nvSpPr>
          <p:cNvPr id="8560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914525"/>
            <a:ext cx="8058150" cy="4705350"/>
          </a:xfrm>
          <a:noFill/>
          <a:ln/>
          <a:effectLst/>
        </p:spPr>
        <p:txBody>
          <a:bodyPr/>
          <a:lstStyle/>
          <a:p>
            <a:pPr>
              <a:lnSpc>
                <a:spcPct val="90000"/>
              </a:lnSpc>
              <a:buClr>
                <a:schemeClr val="tx2"/>
              </a:buClr>
              <a:buSzPct val="120000"/>
            </a:pPr>
            <a:r>
              <a:rPr lang="en-US" sz="3600" dirty="0"/>
              <a:t>Non </a:t>
            </a:r>
            <a:r>
              <a:rPr lang="en-US" sz="3600" dirty="0" err="1"/>
              <a:t>mucinous</a:t>
            </a:r>
            <a:r>
              <a:rPr lang="en-US" sz="3600" dirty="0"/>
              <a:t> histology</a:t>
            </a:r>
          </a:p>
          <a:p>
            <a:pPr>
              <a:lnSpc>
                <a:spcPct val="90000"/>
              </a:lnSpc>
              <a:buClr>
                <a:schemeClr val="tx2"/>
              </a:buClr>
              <a:buSzPct val="120000"/>
            </a:pPr>
            <a:r>
              <a:rPr lang="en-US" sz="3600" dirty="0" err="1"/>
              <a:t>Lepidic</a:t>
            </a:r>
            <a:r>
              <a:rPr lang="en-US" sz="3600" dirty="0"/>
              <a:t> growth in majority of tumor</a:t>
            </a:r>
          </a:p>
          <a:p>
            <a:pPr>
              <a:lnSpc>
                <a:spcPct val="90000"/>
              </a:lnSpc>
              <a:buClr>
                <a:schemeClr val="tx2"/>
              </a:buClr>
              <a:buSzPct val="120000"/>
            </a:pPr>
            <a:r>
              <a:rPr lang="en-US" sz="3600" dirty="0"/>
              <a:t>Invasion &gt; 5 mm in at least one focus</a:t>
            </a:r>
          </a:p>
          <a:p>
            <a:pPr>
              <a:lnSpc>
                <a:spcPct val="90000"/>
              </a:lnSpc>
              <a:buClr>
                <a:schemeClr val="tx2"/>
              </a:buClr>
              <a:buSzPct val="120000"/>
            </a:pPr>
            <a:r>
              <a:rPr lang="en-US" sz="3600" dirty="0"/>
              <a:t> Lymphatic, vascular, or pleural invasion may be present</a:t>
            </a:r>
          </a:p>
          <a:p>
            <a:pPr>
              <a:lnSpc>
                <a:spcPct val="90000"/>
              </a:lnSpc>
              <a:buClr>
                <a:schemeClr val="tx2"/>
              </a:buClr>
              <a:buSzPct val="120000"/>
            </a:pPr>
            <a:r>
              <a:rPr lang="en-US" sz="3600" dirty="0"/>
              <a:t>Necrosis may be present</a:t>
            </a:r>
            <a:endParaRPr lang="en-US" sz="3600" u="sng" dirty="0"/>
          </a:p>
        </p:txBody>
      </p:sp>
    </p:spTree>
  </p:cSld>
  <p:clrMapOvr>
    <a:masterClrMapping/>
  </p:clrMapOvr>
  <p:transition/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70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570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857092" name="Picture 4" descr="early inv in scl BAC like tumor os07-5958 x100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6997700" cy="6881813"/>
          </a:xfrm>
          <a:prstGeom prst="rect">
            <a:avLst/>
          </a:prstGeom>
          <a:noFill/>
          <a:ln>
            <a:solidFill>
              <a:schemeClr val="bg2"/>
            </a:solidFill>
          </a:ln>
        </p:spPr>
      </p:pic>
      <p:sp>
        <p:nvSpPr>
          <p:cNvPr id="857095" name="Text Box 7"/>
          <p:cNvSpPr txBox="1">
            <a:spLocks noChangeArrowheads="1"/>
          </p:cNvSpPr>
          <p:nvPr/>
        </p:nvSpPr>
        <p:spPr bwMode="auto">
          <a:xfrm>
            <a:off x="0" y="0"/>
            <a:ext cx="1170898" cy="707886"/>
          </a:xfrm>
          <a:prstGeom prst="rect">
            <a:avLst/>
          </a:prstGeom>
          <a:solidFill>
            <a:schemeClr val="tx1"/>
          </a:solidFill>
          <a:ln w="12700">
            <a:solidFill>
              <a:schemeClr val="bg2"/>
            </a:solidFill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4000" dirty="0">
                <a:solidFill>
                  <a:srgbClr val="000000"/>
                </a:solidFill>
                <a:effectLst/>
              </a:rPr>
              <a:t>LPA</a:t>
            </a:r>
          </a:p>
        </p:txBody>
      </p:sp>
    </p:spTree>
  </p:cSld>
  <p:clrMapOvr>
    <a:masterClrMapping/>
  </p:clrMapOvr>
  <p:transition/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70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570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857092" name="Picture 4" descr="early inv in scl BAC like tumor os07-5958 x100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6997700" cy="6881813"/>
          </a:xfrm>
          <a:prstGeom prst="rect">
            <a:avLst/>
          </a:prstGeom>
          <a:noFill/>
        </p:spPr>
      </p:pic>
      <p:pic>
        <p:nvPicPr>
          <p:cNvPr id="857094" name="Picture 6" descr="early inv in scl BAC like tumor os07-5958 x200 2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2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1460500" y="0"/>
            <a:ext cx="7683500" cy="6881813"/>
          </a:xfrm>
          <a:prstGeom prst="rect">
            <a:avLst/>
          </a:prstGeom>
          <a:noFill/>
          <a:ln>
            <a:solidFill>
              <a:schemeClr val="bg2"/>
            </a:solidFill>
          </a:ln>
        </p:spPr>
      </p:pic>
      <p:sp>
        <p:nvSpPr>
          <p:cNvPr id="857095" name="Text Box 7"/>
          <p:cNvSpPr txBox="1">
            <a:spLocks noChangeArrowheads="1"/>
          </p:cNvSpPr>
          <p:nvPr/>
        </p:nvSpPr>
        <p:spPr bwMode="auto">
          <a:xfrm>
            <a:off x="0" y="0"/>
            <a:ext cx="1170898" cy="707886"/>
          </a:xfrm>
          <a:prstGeom prst="rect">
            <a:avLst/>
          </a:prstGeom>
          <a:solidFill>
            <a:schemeClr val="tx1"/>
          </a:solidFill>
          <a:ln w="12700">
            <a:solidFill>
              <a:schemeClr val="bg2"/>
            </a:solidFill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4000" dirty="0">
                <a:solidFill>
                  <a:srgbClr val="000000"/>
                </a:solidFill>
                <a:effectLst/>
              </a:rPr>
              <a:t>LPA</a:t>
            </a:r>
          </a:p>
        </p:txBody>
      </p:sp>
    </p:spTree>
    <p:extLst>
      <p:ext uri="{BB962C8B-B14F-4D97-AF65-F5344CB8AC3E}">
        <p14:creationId xmlns:p14="http://schemas.microsoft.com/office/powerpoint/2010/main" val="1991304650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70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570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570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:\Tazelaar\Images\Lung\Neoplasms\Malignant Epithelial\Adca\papillary and micropapillary\Papillary adca main tx OS08-5369 2.jpg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848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 Box 7"/>
          <p:cNvSpPr txBox="1">
            <a:spLocks noChangeArrowheads="1"/>
          </p:cNvSpPr>
          <p:nvPr/>
        </p:nvSpPr>
        <p:spPr bwMode="auto">
          <a:xfrm>
            <a:off x="0" y="0"/>
            <a:ext cx="2323072" cy="707886"/>
          </a:xfrm>
          <a:prstGeom prst="rect">
            <a:avLst/>
          </a:prstGeom>
          <a:solidFill>
            <a:schemeClr val="tx1"/>
          </a:solidFill>
          <a:ln w="12700">
            <a:solidFill>
              <a:schemeClr val="bg2"/>
            </a:solidFill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4000" dirty="0">
                <a:solidFill>
                  <a:srgbClr val="000000"/>
                </a:solidFill>
                <a:effectLst/>
              </a:rPr>
              <a:t>Papillary</a:t>
            </a:r>
          </a:p>
        </p:txBody>
      </p:sp>
      <p:sp>
        <p:nvSpPr>
          <p:cNvPr id="4" name="Text Box 7"/>
          <p:cNvSpPr txBox="1">
            <a:spLocks noChangeArrowheads="1"/>
          </p:cNvSpPr>
          <p:nvPr/>
        </p:nvSpPr>
        <p:spPr bwMode="auto">
          <a:xfrm>
            <a:off x="152400" y="6132101"/>
            <a:ext cx="4313168" cy="584775"/>
          </a:xfrm>
          <a:prstGeom prst="rect">
            <a:avLst/>
          </a:prstGeom>
          <a:solidFill>
            <a:schemeClr val="tx1"/>
          </a:solidFill>
          <a:ln w="12700">
            <a:solidFill>
              <a:schemeClr val="bg2"/>
            </a:solidFill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3200" dirty="0">
                <a:solidFill>
                  <a:srgbClr val="000000"/>
                </a:solidFill>
                <a:effectLst/>
              </a:rPr>
              <a:t>Not AIS- too complex</a:t>
            </a:r>
          </a:p>
        </p:txBody>
      </p:sp>
    </p:spTree>
    <p:extLst>
      <p:ext uri="{BB962C8B-B14F-4D97-AF65-F5344CB8AC3E}">
        <p14:creationId xmlns:p14="http://schemas.microsoft.com/office/powerpoint/2010/main" val="1699279579"/>
      </p:ext>
    </p:extLst>
  </p:cSld>
  <p:clrMapOvr>
    <a:masterClrMapping/>
  </p:clrMapOvr>
  <p:transition/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9" name="Picture 3" descr="H:\Tazelaar\Images\Lung\Neoplasms\Malignant Epithelial\Adca\papillary and micropapillary\OS11-7306 10.jpg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262" y="-1098"/>
            <a:ext cx="9144000" cy="68848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 Box 7"/>
          <p:cNvSpPr txBox="1">
            <a:spLocks noChangeArrowheads="1"/>
          </p:cNvSpPr>
          <p:nvPr/>
        </p:nvSpPr>
        <p:spPr bwMode="auto">
          <a:xfrm>
            <a:off x="0" y="0"/>
            <a:ext cx="2539478" cy="769441"/>
          </a:xfrm>
          <a:prstGeom prst="rect">
            <a:avLst/>
          </a:prstGeom>
          <a:solidFill>
            <a:schemeClr val="tx1"/>
          </a:solidFill>
          <a:ln w="12700">
            <a:solidFill>
              <a:schemeClr val="bg2"/>
            </a:solidFill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dirty="0">
                <a:solidFill>
                  <a:srgbClr val="000000"/>
                </a:solidFill>
                <a:effectLst/>
              </a:rPr>
              <a:t>Papillary</a:t>
            </a:r>
          </a:p>
        </p:txBody>
      </p:sp>
    </p:spTree>
    <p:extLst>
      <p:ext uri="{BB962C8B-B14F-4D97-AF65-F5344CB8AC3E}">
        <p14:creationId xmlns:p14="http://schemas.microsoft.com/office/powerpoint/2010/main" val="3024213664"/>
      </p:ext>
    </p:extLst>
  </p:cSld>
  <p:clrMapOvr>
    <a:masterClrMapping/>
  </p:clrMapOvr>
  <p:transition/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 descr="H:\Tazelaar\Images\Lung\Neoplasms\Malignant Epithelial\Adca\papillary and micropapillary\OS11-7306 11.jpg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848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 Box 7"/>
          <p:cNvSpPr txBox="1">
            <a:spLocks noChangeArrowheads="1"/>
          </p:cNvSpPr>
          <p:nvPr/>
        </p:nvSpPr>
        <p:spPr bwMode="auto">
          <a:xfrm>
            <a:off x="0" y="0"/>
            <a:ext cx="4012637" cy="769441"/>
          </a:xfrm>
          <a:prstGeom prst="rect">
            <a:avLst/>
          </a:prstGeom>
          <a:solidFill>
            <a:schemeClr val="tx1"/>
          </a:solidFill>
          <a:ln w="12700">
            <a:solidFill>
              <a:schemeClr val="bg2"/>
            </a:solidFill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dirty="0">
                <a:solidFill>
                  <a:srgbClr val="000000"/>
                </a:solidFill>
                <a:effectLst/>
              </a:rPr>
              <a:t>Micropapillary</a:t>
            </a:r>
          </a:p>
        </p:txBody>
      </p:sp>
    </p:spTree>
    <p:extLst>
      <p:ext uri="{BB962C8B-B14F-4D97-AF65-F5344CB8AC3E}">
        <p14:creationId xmlns:p14="http://schemas.microsoft.com/office/powerpoint/2010/main" val="3849876086"/>
      </p:ext>
    </p:extLst>
  </p:cSld>
  <p:clrMapOvr>
    <a:masterClrMapping/>
  </p:clrMapOvr>
  <p:transition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5" name="Title 1"/>
          <p:cNvSpPr>
            <a:spLocks noGrp="1"/>
          </p:cNvSpPr>
          <p:nvPr>
            <p:ph type="title"/>
          </p:nvPr>
        </p:nvSpPr>
        <p:spPr>
          <a:xfrm>
            <a:off x="1548276" y="63463"/>
            <a:ext cx="6282420" cy="1320874"/>
          </a:xfrm>
        </p:spPr>
        <p:txBody>
          <a:bodyPr/>
          <a:lstStyle/>
          <a:p>
            <a:pPr eaLnBrk="1" hangingPunct="1"/>
            <a:r>
              <a:rPr lang="en-US" altLang="en-US" dirty="0"/>
              <a:t>Pathologic Classification </a:t>
            </a:r>
            <a:br>
              <a:rPr lang="en-US" altLang="en-US" dirty="0"/>
            </a:br>
            <a:r>
              <a:rPr lang="en-US" altLang="en-US" dirty="0"/>
              <a:t>of Lung Cancer</a:t>
            </a: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3343422546"/>
              </p:ext>
            </p:extLst>
          </p:nvPr>
        </p:nvGraphicFramePr>
        <p:xfrm>
          <a:off x="990600" y="1447800"/>
          <a:ext cx="7620000" cy="2286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5" name="Content Placeholder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970170633"/>
              </p:ext>
            </p:extLst>
          </p:nvPr>
        </p:nvGraphicFramePr>
        <p:xfrm>
          <a:off x="990600" y="3886200"/>
          <a:ext cx="7620000" cy="2286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sp>
        <p:nvSpPr>
          <p:cNvPr id="2" name="TextBox 1"/>
          <p:cNvSpPr txBox="1"/>
          <p:nvPr/>
        </p:nvSpPr>
        <p:spPr>
          <a:xfrm>
            <a:off x="436440" y="1368495"/>
            <a:ext cx="244962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/>
              <a:t>WHO 2004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09599" y="3733292"/>
            <a:ext cx="319999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WHO 2015</a:t>
            </a:r>
          </a:p>
        </p:txBody>
      </p:sp>
    </p:spTree>
    <p:extLst>
      <p:ext uri="{BB962C8B-B14F-4D97-AF65-F5344CB8AC3E}">
        <p14:creationId xmlns:p14="http://schemas.microsoft.com/office/powerpoint/2010/main" val="383297764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52A63CD9-9263-4833-8F84-39A005238D2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4">
                                            <p:graphicEl>
                                              <a:dgm id="{52A63CD9-9263-4833-8F84-39A005238D2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15FFC393-C60F-49FB-9BA2-FD3C4D20F39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2000"/>
                                        <p:tgtEl>
                                          <p:spTgt spid="4">
                                            <p:graphicEl>
                                              <a:dgm id="{15FFC393-C60F-49FB-9BA2-FD3C4D20F39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CB00279E-9B72-4C24-935F-052620D7D96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2000"/>
                                        <p:tgtEl>
                                          <p:spTgt spid="4">
                                            <p:graphicEl>
                                              <a:dgm id="{CB00279E-9B72-4C24-935F-052620D7D96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C9374920-C95D-4B5D-877D-22D0F090DEC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2000"/>
                                        <p:tgtEl>
                                          <p:spTgt spid="4">
                                            <p:graphicEl>
                                              <a:dgm id="{C9374920-C95D-4B5D-877D-22D0F090DEC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52A63CD9-9263-4833-8F84-39A005238D2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5">
                                            <p:graphicEl>
                                              <a:dgm id="{52A63CD9-9263-4833-8F84-39A005238D2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15FFC393-C60F-49FB-9BA2-FD3C4D20F39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5">
                                            <p:graphicEl>
                                              <a:dgm id="{15FFC393-C60F-49FB-9BA2-FD3C4D20F39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0BE4E82F-970B-8340-958C-DB1F4CCD4D3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2000"/>
                                        <p:tgtEl>
                                          <p:spTgt spid="5">
                                            <p:graphicEl>
                                              <a:dgm id="{0BE4E82F-970B-8340-958C-DB1F4CCD4D3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822FE524-7F48-FE47-8DAA-BAC2A2CDF01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2000"/>
                                        <p:tgtEl>
                                          <p:spTgt spid="5">
                                            <p:graphicEl>
                                              <a:dgm id="{822FE524-7F48-FE47-8DAA-BAC2A2CDF01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Sub>
          <a:bldDgm bld="one"/>
        </p:bldSub>
      </p:bldGraphic>
      <p:bldGraphic spid="5" grpId="0">
        <p:bldSub>
          <a:bldDgm bld="one"/>
        </p:bldSub>
      </p:bldGraphic>
      <p:bldP spid="6" grpId="0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 descr="H:\Tazelaar\Images\Lung\Neoplasms\Malignant Epithelial\Adca\papillary and micropapillary\OS11-7306 11.jpg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848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H:\Tazelaar\Images\Lung\Neoplasms\Malignant Epithelial\Adca\papillary and micropapillary\OS11-7306 13.jpg"/>
          <p:cNvPicPr>
            <a:picLocks noChangeAspect="1" noChangeArrowheads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3555965" y="856348"/>
            <a:ext cx="5152571" cy="5254171"/>
          </a:xfrm>
          <a:prstGeom prst="rect">
            <a:avLst/>
          </a:prstGeom>
          <a:noFill/>
          <a:ln>
            <a:solidFill>
              <a:schemeClr val="bg2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 Box 7"/>
          <p:cNvSpPr txBox="1">
            <a:spLocks noChangeArrowheads="1"/>
          </p:cNvSpPr>
          <p:nvPr/>
        </p:nvSpPr>
        <p:spPr bwMode="auto">
          <a:xfrm>
            <a:off x="0" y="0"/>
            <a:ext cx="4012637" cy="769441"/>
          </a:xfrm>
          <a:prstGeom prst="rect">
            <a:avLst/>
          </a:prstGeom>
          <a:solidFill>
            <a:schemeClr val="tx1"/>
          </a:solidFill>
          <a:ln w="12700">
            <a:solidFill>
              <a:schemeClr val="bg2"/>
            </a:solidFill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dirty="0">
                <a:solidFill>
                  <a:srgbClr val="000000"/>
                </a:solidFill>
                <a:effectLst/>
              </a:rPr>
              <a:t>Micropapillary</a:t>
            </a:r>
          </a:p>
        </p:txBody>
      </p:sp>
    </p:spTree>
    <p:extLst>
      <p:ext uri="{BB962C8B-B14F-4D97-AF65-F5344CB8AC3E}">
        <p14:creationId xmlns:p14="http://schemas.microsoft.com/office/powerpoint/2010/main" val="363839870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8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62" name="Rectangle 2"/>
          <p:cNvSpPr>
            <a:spLocks noGrp="1" noChangeArrowheads="1"/>
          </p:cNvSpPr>
          <p:nvPr>
            <p:ph type="title"/>
          </p:nvPr>
        </p:nvSpPr>
        <p:spPr>
          <a:xfrm>
            <a:off x="1369884" y="301390"/>
            <a:ext cx="6429646" cy="705321"/>
          </a:xfrm>
        </p:spPr>
        <p:txBody>
          <a:bodyPr/>
          <a:lstStyle/>
          <a:p>
            <a:r>
              <a:rPr lang="en-US" dirty="0"/>
              <a:t>Criteria for </a:t>
            </a:r>
            <a:r>
              <a:rPr lang="en-US" dirty="0" err="1"/>
              <a:t>Micropapillary</a:t>
            </a:r>
            <a:endParaRPr lang="en-US" dirty="0"/>
          </a:p>
        </p:txBody>
      </p:sp>
      <p:sp>
        <p:nvSpPr>
          <p:cNvPr id="86016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89560" y="1766888"/>
            <a:ext cx="8648065" cy="4708525"/>
          </a:xfrm>
          <a:effectLst/>
        </p:spPr>
        <p:txBody>
          <a:bodyPr/>
          <a:lstStyle/>
          <a:p>
            <a:pPr>
              <a:buClr>
                <a:schemeClr val="tx2"/>
              </a:buClr>
              <a:buSzPct val="120000"/>
              <a:buFont typeface="Arial" panose="020B0604020202020204" pitchFamily="34" charset="0"/>
              <a:buChar char="•"/>
            </a:pPr>
            <a:r>
              <a:rPr lang="en-US" sz="3600" dirty="0"/>
              <a:t>Epithelial </a:t>
            </a:r>
            <a:r>
              <a:rPr lang="en-US" sz="3600"/>
              <a:t>nest anastomosis </a:t>
            </a:r>
            <a:r>
              <a:rPr lang="en-US" sz="3600" dirty="0"/>
              <a:t>/confluence</a:t>
            </a:r>
          </a:p>
          <a:p>
            <a:pPr>
              <a:buClr>
                <a:schemeClr val="tx2"/>
              </a:buClr>
              <a:buSzPct val="120000"/>
              <a:buFont typeface="Arial" panose="020B0604020202020204" pitchFamily="34" charset="0"/>
              <a:buChar char="•"/>
            </a:pPr>
            <a:r>
              <a:rPr lang="en-US" sz="3600" dirty="0"/>
              <a:t>Multiple nests in same </a:t>
            </a:r>
            <a:r>
              <a:rPr lang="en-US" sz="3600" dirty="0" err="1"/>
              <a:t>alv</a:t>
            </a:r>
            <a:r>
              <a:rPr lang="en-US" sz="3600" dirty="0"/>
              <a:t>. space</a:t>
            </a:r>
          </a:p>
          <a:p>
            <a:pPr>
              <a:buClr>
                <a:schemeClr val="tx2"/>
              </a:buClr>
              <a:buSzPct val="120000"/>
              <a:buFont typeface="Arial" panose="020B0604020202020204" pitchFamily="34" charset="0"/>
              <a:buChar char="•"/>
            </a:pPr>
            <a:r>
              <a:rPr lang="en-US" sz="3600" dirty="0"/>
              <a:t>Small/medium tumor nest size ( 1-12 cells)</a:t>
            </a:r>
          </a:p>
          <a:p>
            <a:pPr>
              <a:buClr>
                <a:schemeClr val="tx2"/>
              </a:buClr>
              <a:buSzPct val="120000"/>
              <a:buFont typeface="Arial" panose="020B0604020202020204" pitchFamily="34" charset="0"/>
              <a:buChar char="•"/>
            </a:pPr>
            <a:r>
              <a:rPr lang="en-US" sz="3600" dirty="0"/>
              <a:t>Intracytoplasmic vacuoles</a:t>
            </a:r>
          </a:p>
          <a:p>
            <a:pPr>
              <a:buClr>
                <a:schemeClr val="tx2"/>
              </a:buClr>
              <a:buSzPct val="120000"/>
            </a:pPr>
            <a:endParaRPr lang="en-US" sz="3600" dirty="0"/>
          </a:p>
        </p:txBody>
      </p:sp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1523730" y="6407150"/>
            <a:ext cx="6096541" cy="369332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>
            <a:lvl1pPr eaLnBrk="0" hangingPunct="0">
              <a:defRPr sz="4000" b="1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4000" b="1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4000" b="1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4000" b="1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4000" b="1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r>
              <a:rPr lang="en-US" sz="1800" dirty="0" err="1">
                <a:solidFill>
                  <a:srgbClr val="00FFFF"/>
                </a:solidFill>
                <a:effectLst/>
              </a:rPr>
              <a:t>Monroig</a:t>
            </a:r>
            <a:r>
              <a:rPr lang="en-US" sz="1800" dirty="0">
                <a:solidFill>
                  <a:srgbClr val="00FFFF"/>
                </a:solidFill>
                <a:effectLst/>
              </a:rPr>
              <a:t>-Bosque PC et al. Mod </a:t>
            </a:r>
            <a:r>
              <a:rPr lang="en-US" sz="1800" dirty="0" err="1">
                <a:solidFill>
                  <a:srgbClr val="00FFFF"/>
                </a:solidFill>
                <a:effectLst/>
              </a:rPr>
              <a:t>Pathol</a:t>
            </a:r>
            <a:r>
              <a:rPr lang="en-US" sz="1800" dirty="0">
                <a:solidFill>
                  <a:srgbClr val="00FFFF"/>
                </a:solidFill>
                <a:effectLst/>
              </a:rPr>
              <a:t> 2018 31(S2):741</a:t>
            </a:r>
            <a:endParaRPr lang="en-US" altLang="en-US" sz="1800" dirty="0">
              <a:solidFill>
                <a:srgbClr val="00FFFF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</p:spTree>
  </p:cSld>
  <p:clrMapOvr>
    <a:masterClrMapping/>
  </p:clrMapOvr>
  <p:transition/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:\Tazelaar\Images\Lung\Neoplasms\Malignant Epithelial\Adca\Micropapillary\micropap adca8 os05-3940.jpg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7306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68355" name="Text Box 3"/>
          <p:cNvSpPr txBox="1">
            <a:spLocks noChangeArrowheads="1"/>
          </p:cNvSpPr>
          <p:nvPr/>
        </p:nvSpPr>
        <p:spPr bwMode="auto">
          <a:xfrm>
            <a:off x="0" y="0"/>
            <a:ext cx="4012637" cy="769441"/>
          </a:xfrm>
          <a:prstGeom prst="rect">
            <a:avLst/>
          </a:prstGeom>
          <a:solidFill>
            <a:schemeClr val="tx1"/>
          </a:solidFill>
          <a:ln w="12700">
            <a:solidFill>
              <a:schemeClr val="bg2"/>
            </a:solidFill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dirty="0" err="1">
                <a:solidFill>
                  <a:srgbClr val="000000"/>
                </a:solidFill>
                <a:effectLst/>
              </a:rPr>
              <a:t>Micropapillary</a:t>
            </a:r>
            <a:endParaRPr lang="en-US" dirty="0">
              <a:solidFill>
                <a:srgbClr val="000000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1899097387"/>
      </p:ext>
    </p:extLst>
  </p:cSld>
  <p:clrMapOvr>
    <a:masterClrMapping/>
  </p:clrMapOvr>
  <p:transition/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72452" name="Picture 4" descr="mucinous ca x200 HR04-24388(2)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175" y="3175"/>
            <a:ext cx="9140825" cy="6854825"/>
          </a:xfrm>
          <a:prstGeom prst="rect">
            <a:avLst/>
          </a:prstGeom>
          <a:noFill/>
        </p:spPr>
      </p:pic>
      <p:sp>
        <p:nvSpPr>
          <p:cNvPr id="872450" name="Text Box 2"/>
          <p:cNvSpPr txBox="1">
            <a:spLocks noChangeArrowheads="1"/>
          </p:cNvSpPr>
          <p:nvPr/>
        </p:nvSpPr>
        <p:spPr bwMode="auto">
          <a:xfrm>
            <a:off x="2684785" y="28575"/>
            <a:ext cx="3774431" cy="707886"/>
          </a:xfrm>
          <a:prstGeom prst="rect">
            <a:avLst/>
          </a:prstGeom>
          <a:solidFill>
            <a:schemeClr val="tx1"/>
          </a:solidFill>
          <a:ln w="12700">
            <a:solidFill>
              <a:schemeClr val="bg2"/>
            </a:solidFill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4000" dirty="0">
                <a:solidFill>
                  <a:srgbClr val="000000"/>
                </a:solidFill>
                <a:effectLst>
                  <a:outerShdw blurRad="38100" dist="38100" dir="2700000" algn="tl">
                    <a:srgbClr val="DDDDDD"/>
                  </a:outerShdw>
                </a:effectLst>
              </a:rPr>
              <a:t>Colloid Variant</a:t>
            </a:r>
          </a:p>
        </p:txBody>
      </p:sp>
    </p:spTree>
  </p:cSld>
  <p:clrMapOvr>
    <a:masterClrMapping/>
  </p:clrMapOvr>
  <p:transition/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6547" name="Text Box 3"/>
          <p:cNvSpPr txBox="1">
            <a:spLocks noChangeArrowheads="1"/>
          </p:cNvSpPr>
          <p:nvPr/>
        </p:nvSpPr>
        <p:spPr bwMode="auto">
          <a:xfrm>
            <a:off x="1590675" y="49213"/>
            <a:ext cx="5969000" cy="119062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US" sz="4000">
                <a:effectLst>
                  <a:outerShdw blurRad="38100" dist="38100" dir="2700000" algn="tl">
                    <a:srgbClr val="000000"/>
                  </a:outerShdw>
                </a:effectLst>
              </a:rPr>
              <a:t>Colloid Carcinoma with </a:t>
            </a:r>
          </a:p>
          <a:p>
            <a:pPr algn="ctr">
              <a:lnSpc>
                <a:spcPct val="90000"/>
              </a:lnSpc>
            </a:pPr>
            <a:r>
              <a:rPr lang="en-US" sz="4000">
                <a:effectLst>
                  <a:outerShdw blurRad="38100" dist="38100" dir="2700000" algn="tl">
                    <a:srgbClr val="000000"/>
                  </a:outerShdw>
                </a:effectLst>
              </a:rPr>
              <a:t>floating malignant cells</a:t>
            </a:r>
          </a:p>
        </p:txBody>
      </p:sp>
      <p:pic>
        <p:nvPicPr>
          <p:cNvPr id="876548" name="Picture 4" descr="mucinous ca x400 HR04-24388(2)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175" y="3175"/>
            <a:ext cx="9140825" cy="6854825"/>
          </a:xfrm>
          <a:prstGeom prst="rect">
            <a:avLst/>
          </a:prstGeom>
          <a:noFill/>
        </p:spPr>
      </p:pic>
    </p:spTree>
  </p:cSld>
  <p:clrMapOvr>
    <a:masterClrMapping/>
  </p:clrMapOvr>
  <p:transition/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6547" name="Text Box 3"/>
          <p:cNvSpPr txBox="1">
            <a:spLocks noChangeArrowheads="1"/>
          </p:cNvSpPr>
          <p:nvPr/>
        </p:nvSpPr>
        <p:spPr bwMode="auto">
          <a:xfrm>
            <a:off x="1590675" y="49213"/>
            <a:ext cx="5969000" cy="119062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US" sz="4000">
                <a:effectLst>
                  <a:outerShdw blurRad="38100" dist="38100" dir="2700000" algn="tl">
                    <a:srgbClr val="000000"/>
                  </a:outerShdw>
                </a:effectLst>
              </a:rPr>
              <a:t>Colloid Carcinoma with </a:t>
            </a:r>
          </a:p>
          <a:p>
            <a:pPr algn="ctr">
              <a:lnSpc>
                <a:spcPct val="90000"/>
              </a:lnSpc>
            </a:pPr>
            <a:r>
              <a:rPr lang="en-US" sz="4000">
                <a:effectLst>
                  <a:outerShdw blurRad="38100" dist="38100" dir="2700000" algn="tl">
                    <a:srgbClr val="000000"/>
                  </a:outerShdw>
                </a:effectLst>
              </a:rPr>
              <a:t>floating malignant cells</a:t>
            </a:r>
          </a:p>
        </p:txBody>
      </p:sp>
      <p:pic>
        <p:nvPicPr>
          <p:cNvPr id="876548" name="Picture 4" descr="mucinous ca x400 HR04-24388(2)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175" y="3175"/>
            <a:ext cx="9140825" cy="6854825"/>
          </a:xfrm>
          <a:prstGeom prst="rect">
            <a:avLst/>
          </a:prstGeom>
          <a:noFill/>
        </p:spPr>
      </p:pic>
      <p:pic>
        <p:nvPicPr>
          <p:cNvPr id="876549" name="Picture 5" descr="mucinous ca x400 HR04-24388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0"/>
            <a:ext cx="4581525" cy="4000500"/>
          </a:xfrm>
          <a:prstGeom prst="rect">
            <a:avLst/>
          </a:prstGeom>
          <a:noFill/>
          <a:ln w="9525">
            <a:solidFill>
              <a:schemeClr val="bg2"/>
            </a:solidFill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65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765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765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79618" name="Picture 3" descr="npo000082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0825" cy="6854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879619" name="Text Box 3"/>
          <p:cNvSpPr txBox="1">
            <a:spLocks noChangeArrowheads="1"/>
          </p:cNvSpPr>
          <p:nvPr/>
        </p:nvSpPr>
        <p:spPr bwMode="auto">
          <a:xfrm>
            <a:off x="2954089" y="103188"/>
            <a:ext cx="3235822" cy="707886"/>
          </a:xfrm>
          <a:prstGeom prst="rect">
            <a:avLst/>
          </a:prstGeom>
          <a:solidFill>
            <a:schemeClr val="tx1"/>
          </a:solidFill>
          <a:ln w="12700">
            <a:solidFill>
              <a:schemeClr val="bg2"/>
            </a:solidFill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4000">
                <a:solidFill>
                  <a:srgbClr val="000000"/>
                </a:solidFill>
                <a:effectLst>
                  <a:outerShdw blurRad="38100" dist="38100" dir="2700000" algn="tl">
                    <a:srgbClr val="DDDDDD"/>
                  </a:outerShdw>
                </a:effectLst>
              </a:rPr>
              <a:t>Fetal Variant</a:t>
            </a:r>
            <a:endParaRPr lang="en-US" sz="4000" dirty="0">
              <a:solidFill>
                <a:srgbClr val="000000"/>
              </a:solidFill>
              <a:effectLst>
                <a:outerShdw blurRad="38100" dist="38100" dir="2700000" algn="tl">
                  <a:srgbClr val="DDDDDD"/>
                </a:outerShdw>
              </a:effectLst>
            </a:endParaRPr>
          </a:p>
        </p:txBody>
      </p:sp>
      <p:sp>
        <p:nvSpPr>
          <p:cNvPr id="879620" name="Text Box 4"/>
          <p:cNvSpPr txBox="1">
            <a:spLocks noChangeArrowheads="1"/>
          </p:cNvSpPr>
          <p:nvPr/>
        </p:nvSpPr>
        <p:spPr bwMode="auto">
          <a:xfrm>
            <a:off x="107950" y="6094413"/>
            <a:ext cx="6149440" cy="584775"/>
          </a:xfrm>
          <a:prstGeom prst="rect">
            <a:avLst/>
          </a:prstGeom>
          <a:solidFill>
            <a:schemeClr val="tx1"/>
          </a:solidFill>
          <a:ln w="12700">
            <a:solidFill>
              <a:schemeClr val="bg2"/>
            </a:solidFill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3200">
                <a:solidFill>
                  <a:srgbClr val="000000"/>
                </a:solidFill>
                <a:effectLst/>
              </a:rPr>
              <a:t>Glands appear “</a:t>
            </a:r>
            <a:r>
              <a:rPr lang="en-US" sz="3200" dirty="0" err="1">
                <a:solidFill>
                  <a:srgbClr val="000000"/>
                </a:solidFill>
                <a:effectLst/>
              </a:rPr>
              <a:t>endometrioid</a:t>
            </a:r>
            <a:r>
              <a:rPr lang="en-US" sz="3200" dirty="0">
                <a:solidFill>
                  <a:srgbClr val="000000"/>
                </a:solidFill>
                <a:effectLst/>
              </a:rPr>
              <a:t>”</a:t>
            </a:r>
          </a:p>
        </p:txBody>
      </p:sp>
    </p:spTree>
  </p:cSld>
  <p:clrMapOvr>
    <a:masterClrMapping/>
  </p:clrMapOvr>
  <p:transition/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43" name="Text Box 3"/>
          <p:cNvSpPr txBox="1">
            <a:spLocks noChangeArrowheads="1"/>
          </p:cNvSpPr>
          <p:nvPr/>
        </p:nvSpPr>
        <p:spPr bwMode="auto">
          <a:xfrm>
            <a:off x="2683182" y="103188"/>
            <a:ext cx="3777637" cy="707886"/>
          </a:xfrm>
          <a:prstGeom prst="rect">
            <a:avLst/>
          </a:prstGeom>
          <a:solidFill>
            <a:schemeClr val="tx1"/>
          </a:solidFill>
          <a:ln w="12700">
            <a:solidFill>
              <a:schemeClr val="bg2"/>
            </a:solidFill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4000">
                <a:solidFill>
                  <a:srgbClr val="000000"/>
                </a:solidFill>
                <a:effectLst>
                  <a:outerShdw blurRad="38100" dist="38100" dir="2700000" algn="tl">
                    <a:srgbClr val="DDDDDD"/>
                  </a:outerShdw>
                </a:effectLst>
              </a:rPr>
              <a:t>Enteric Variant</a:t>
            </a:r>
            <a:endParaRPr lang="en-US" sz="4000" dirty="0">
              <a:solidFill>
                <a:srgbClr val="000000"/>
              </a:solidFill>
              <a:effectLst>
                <a:outerShdw blurRad="38100" dist="38100" dir="2700000" algn="tl">
                  <a:srgbClr val="DDDDDD"/>
                </a:outerShdw>
              </a:effectLst>
            </a:endParaRPr>
          </a:p>
        </p:txBody>
      </p:sp>
      <p:pic>
        <p:nvPicPr>
          <p:cNvPr id="880646" name="Picture 6" descr="adca_100x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28600" y="993775"/>
            <a:ext cx="5561013" cy="5521325"/>
          </a:xfrm>
          <a:prstGeom prst="rect">
            <a:avLst/>
          </a:prstGeom>
          <a:noFill/>
          <a:ln w="9525">
            <a:solidFill>
              <a:schemeClr val="bg2"/>
            </a:solidFill>
            <a:miter lim="800000"/>
            <a:headEnd/>
            <a:tailEnd/>
          </a:ln>
        </p:spPr>
      </p:pic>
      <p:pic>
        <p:nvPicPr>
          <p:cNvPr id="880647" name="Picture 7" descr="adca_200x white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984875" y="1012825"/>
            <a:ext cx="3025775" cy="5519738"/>
          </a:xfrm>
          <a:prstGeom prst="rect">
            <a:avLst/>
          </a:prstGeom>
          <a:noFill/>
          <a:ln w="9525">
            <a:solidFill>
              <a:schemeClr val="bg2"/>
            </a:solidFill>
            <a:miter lim="800000"/>
            <a:headEnd/>
            <a:tailEnd/>
          </a:ln>
        </p:spPr>
      </p:pic>
      <p:sp>
        <p:nvSpPr>
          <p:cNvPr id="880648" name="Text Box 8"/>
          <p:cNvSpPr txBox="1">
            <a:spLocks noChangeArrowheads="1"/>
          </p:cNvSpPr>
          <p:nvPr/>
        </p:nvSpPr>
        <p:spPr bwMode="auto">
          <a:xfrm>
            <a:off x="1082675" y="6494463"/>
            <a:ext cx="7035800" cy="366712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pPr algn="ctr"/>
            <a:r>
              <a:rPr lang="en-US" sz="1800">
                <a:solidFill>
                  <a:srgbClr val="00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Courtesy of Dr. Lindsay Schmidt, Ann Arbor, MI</a:t>
            </a:r>
          </a:p>
        </p:txBody>
      </p:sp>
    </p:spTree>
  </p:cSld>
  <p:clrMapOvr>
    <a:masterClrMapping/>
  </p:clrMapOvr>
  <p:transition/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4258" name="Text Box 2"/>
          <p:cNvSpPr txBox="1">
            <a:spLocks noChangeArrowheads="1"/>
          </p:cNvSpPr>
          <p:nvPr/>
        </p:nvSpPr>
        <p:spPr bwMode="auto">
          <a:xfrm>
            <a:off x="593725" y="2323218"/>
            <a:ext cx="7974013" cy="2554545"/>
          </a:xfrm>
          <a:prstGeom prst="rect">
            <a:avLst/>
          </a:prstGeom>
          <a:solidFill>
            <a:schemeClr val="folHlink"/>
          </a:solidFill>
          <a:ln w="12700">
            <a:noFill/>
            <a:miter lim="800000"/>
            <a:headEnd/>
            <a:tailEnd/>
          </a:ln>
          <a:effectLst>
            <a:outerShdw blurRad="63500" dist="215900" dir="1684349" algn="ctr" rotWithShape="0">
              <a:schemeClr val="bg2">
                <a:alpha val="74998"/>
              </a:schemeClr>
            </a:outerShdw>
          </a:effectLst>
        </p:spPr>
        <p:txBody>
          <a:bodyPr>
            <a:prstTxWarp prst="textNoShape">
              <a:avLst/>
            </a:prstTxWarp>
            <a:spAutoFit/>
          </a:bodyPr>
          <a:lstStyle/>
          <a:p>
            <a:pPr algn="ctr"/>
            <a:r>
              <a:rPr lang="en-US" sz="4000" dirty="0">
                <a:solidFill>
                  <a:srgbClr val="FF6699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On small biopsies and cytology specimens, sub-classification is recommended whenever possible e.g. squamous, </a:t>
            </a:r>
            <a:r>
              <a:rPr lang="en-US" sz="4000" dirty="0" err="1">
                <a:solidFill>
                  <a:srgbClr val="FF6699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adca</a:t>
            </a:r>
            <a:endParaRPr lang="en-US" sz="4000" dirty="0">
              <a:solidFill>
                <a:srgbClr val="FF6699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864259" name="Rectangle 3"/>
          <p:cNvSpPr>
            <a:spLocks noGrp="1" noChangeArrowheads="1"/>
          </p:cNvSpPr>
          <p:nvPr>
            <p:ph type="title"/>
          </p:nvPr>
        </p:nvSpPr>
        <p:spPr>
          <a:xfrm>
            <a:off x="2074863" y="271463"/>
            <a:ext cx="5060950" cy="1308100"/>
          </a:xfrm>
        </p:spPr>
        <p:txBody>
          <a:bodyPr/>
          <a:lstStyle/>
          <a:p>
            <a:r>
              <a:rPr lang="en-US"/>
              <a:t>Small Biopsy and </a:t>
            </a:r>
            <a:br>
              <a:rPr lang="en-US"/>
            </a:br>
            <a:r>
              <a:rPr lang="en-US"/>
              <a:t>Cytology Diagnosis </a:t>
            </a:r>
            <a:endParaRPr lang="en-US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/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3554" name="Rectangle 2"/>
          <p:cNvSpPr>
            <a:spLocks noGrp="1" noChangeArrowheads="1"/>
          </p:cNvSpPr>
          <p:nvPr>
            <p:ph type="title"/>
          </p:nvPr>
        </p:nvSpPr>
        <p:spPr>
          <a:xfrm>
            <a:off x="438150" y="401602"/>
            <a:ext cx="8386763" cy="3013075"/>
          </a:xfrm>
          <a:effectLst/>
        </p:spPr>
        <p:txBody>
          <a:bodyPr/>
          <a:lstStyle/>
          <a:p>
            <a:r>
              <a:rPr lang="en-US" sz="32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Randomized Phase II Trial Comparing </a:t>
            </a:r>
            <a:br>
              <a:rPr lang="en-US" sz="3200" dirty="0">
                <a:effectLst>
                  <a:outerShdw blurRad="38100" dist="38100" dir="2700000" algn="tl">
                    <a:srgbClr val="000000"/>
                  </a:outerShdw>
                </a:effectLst>
              </a:rPr>
            </a:br>
            <a:r>
              <a:rPr lang="en-US" sz="3200" dirty="0" err="1">
                <a:effectLst>
                  <a:outerShdw blurRad="38100" dist="38100" dir="2700000" algn="tl">
                    <a:srgbClr val="000000"/>
                  </a:outerShdw>
                </a:effectLst>
              </a:rPr>
              <a:t>Bevacizumab</a:t>
            </a:r>
            <a:r>
              <a:rPr lang="en-US" sz="32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* plus </a:t>
            </a:r>
            <a:r>
              <a:rPr lang="en-US" sz="3200" dirty="0" err="1">
                <a:effectLst>
                  <a:outerShdw blurRad="38100" dist="38100" dir="2700000" algn="tl">
                    <a:srgbClr val="000000"/>
                  </a:outerShdw>
                </a:effectLst>
              </a:rPr>
              <a:t>Carboplatin</a:t>
            </a:r>
            <a:r>
              <a:rPr lang="en-US" sz="32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 and </a:t>
            </a:r>
            <a:br>
              <a:rPr lang="en-US" sz="3200" dirty="0">
                <a:effectLst>
                  <a:outerShdw blurRad="38100" dist="38100" dir="2700000" algn="tl">
                    <a:srgbClr val="000000"/>
                  </a:outerShdw>
                </a:effectLst>
              </a:rPr>
            </a:br>
            <a:r>
              <a:rPr lang="en-US" sz="3200" dirty="0" err="1">
                <a:effectLst>
                  <a:outerShdw blurRad="38100" dist="38100" dir="2700000" algn="tl">
                    <a:srgbClr val="000000"/>
                  </a:outerShdw>
                </a:effectLst>
              </a:rPr>
              <a:t>Paclitaxel</a:t>
            </a:r>
            <a:r>
              <a:rPr lang="en-US" sz="32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 with </a:t>
            </a:r>
            <a:br>
              <a:rPr lang="en-US" sz="3200" dirty="0">
                <a:effectLst>
                  <a:outerShdw blurRad="38100" dist="38100" dir="2700000" algn="tl">
                    <a:srgbClr val="000000"/>
                  </a:outerShdw>
                </a:effectLst>
              </a:rPr>
            </a:br>
            <a:r>
              <a:rPr lang="en-US" sz="3200" dirty="0" err="1">
                <a:effectLst>
                  <a:outerShdw blurRad="38100" dist="38100" dir="2700000" algn="tl">
                    <a:srgbClr val="000000"/>
                  </a:outerShdw>
                </a:effectLst>
              </a:rPr>
              <a:t>Carboplatin</a:t>
            </a:r>
            <a:r>
              <a:rPr lang="en-US" sz="32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 and </a:t>
            </a:r>
            <a:r>
              <a:rPr lang="en-US" sz="3200" dirty="0" err="1">
                <a:effectLst>
                  <a:outerShdw blurRad="38100" dist="38100" dir="2700000" algn="tl">
                    <a:srgbClr val="000000"/>
                  </a:outerShdw>
                </a:effectLst>
              </a:rPr>
              <a:t>Paclitaxel</a:t>
            </a:r>
            <a:r>
              <a:rPr lang="en-US" sz="32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 Alone </a:t>
            </a:r>
            <a:br>
              <a:rPr lang="en-US" sz="3200" dirty="0">
                <a:effectLst>
                  <a:outerShdw blurRad="38100" dist="38100" dir="2700000" algn="tl">
                    <a:srgbClr val="000000"/>
                  </a:outerShdw>
                </a:effectLst>
              </a:rPr>
            </a:br>
            <a:r>
              <a:rPr lang="en-US" sz="32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in Previously Untreated Locally Advanced </a:t>
            </a:r>
            <a:br>
              <a:rPr lang="en-US" sz="3200" dirty="0">
                <a:effectLst>
                  <a:outerShdw blurRad="38100" dist="38100" dir="2700000" algn="tl">
                    <a:srgbClr val="000000"/>
                  </a:outerShdw>
                </a:effectLst>
              </a:rPr>
            </a:br>
            <a:r>
              <a:rPr lang="en-US" sz="32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or Metastatic Non-small Cell Lung Cancer</a:t>
            </a:r>
          </a:p>
        </p:txBody>
      </p:sp>
      <p:sp>
        <p:nvSpPr>
          <p:cNvPr id="66355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339850" y="3754438"/>
            <a:ext cx="7118350" cy="1473200"/>
          </a:xfrm>
          <a:effectLst/>
        </p:spPr>
        <p:txBody>
          <a:bodyPr/>
          <a:lstStyle/>
          <a:p>
            <a:pPr algn="ctr">
              <a:buFontTx/>
              <a:buNone/>
            </a:pPr>
            <a:r>
              <a:rPr lang="en-US" sz="3200"/>
              <a:t>Johnson DH et al J Clin Oncol </a:t>
            </a:r>
          </a:p>
          <a:p>
            <a:pPr algn="ctr">
              <a:buFontTx/>
              <a:buNone/>
            </a:pPr>
            <a:r>
              <a:rPr lang="en-US" sz="3200"/>
              <a:t>2004; 22:2184-2191</a:t>
            </a:r>
          </a:p>
        </p:txBody>
      </p:sp>
      <p:sp>
        <p:nvSpPr>
          <p:cNvPr id="663556" name="Text Box 4"/>
          <p:cNvSpPr txBox="1">
            <a:spLocks noChangeArrowheads="1"/>
          </p:cNvSpPr>
          <p:nvPr/>
        </p:nvSpPr>
        <p:spPr bwMode="auto">
          <a:xfrm>
            <a:off x="1660525" y="5437188"/>
            <a:ext cx="5954713" cy="94615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2800" dirty="0">
                <a:solidFill>
                  <a:schemeClr val="hlink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*recombinant humanized version </a:t>
            </a:r>
          </a:p>
          <a:p>
            <a:r>
              <a:rPr lang="en-US" sz="2800" dirty="0">
                <a:solidFill>
                  <a:schemeClr val="hlink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of </a:t>
            </a:r>
            <a:r>
              <a:rPr lang="en-US" sz="2800" dirty="0" err="1">
                <a:solidFill>
                  <a:schemeClr val="hlink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murine</a:t>
            </a:r>
            <a:r>
              <a:rPr lang="en-US" sz="2800" dirty="0">
                <a:solidFill>
                  <a:schemeClr val="hlink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anti human VEGF </a:t>
            </a:r>
            <a:r>
              <a:rPr lang="en-US" sz="2800" dirty="0" err="1">
                <a:solidFill>
                  <a:schemeClr val="hlink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MoAb</a:t>
            </a:r>
            <a:endParaRPr lang="en-US" sz="2800" dirty="0">
              <a:solidFill>
                <a:schemeClr val="hlink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</p:spTree>
  </p:cSld>
  <p:clrMapOvr>
    <a:masterClrMapping/>
  </p:clrMapOvr>
  <p:transition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4082" name="Rectangle 2"/>
          <p:cNvSpPr>
            <a:spLocks noGrp="1" noChangeArrowheads="1"/>
          </p:cNvSpPr>
          <p:nvPr>
            <p:ph type="title"/>
          </p:nvPr>
        </p:nvSpPr>
        <p:spPr>
          <a:xfrm>
            <a:off x="309440" y="579401"/>
            <a:ext cx="8561640" cy="1320874"/>
          </a:xfrm>
        </p:spPr>
        <p:txBody>
          <a:bodyPr/>
          <a:lstStyle/>
          <a:p>
            <a:r>
              <a:rPr lang="en-US" dirty="0"/>
              <a:t>Adenocarcinoma Classification in </a:t>
            </a:r>
            <a:br>
              <a:rPr lang="en-US" dirty="0"/>
            </a:br>
            <a:r>
              <a:rPr lang="en-US" dirty="0"/>
              <a:t>Resection Specimens</a:t>
            </a:r>
          </a:p>
        </p:txBody>
      </p:sp>
      <p:sp>
        <p:nvSpPr>
          <p:cNvPr id="81408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71525" y="2438400"/>
            <a:ext cx="7600950" cy="3076575"/>
          </a:xfrm>
          <a:effectLst/>
        </p:spPr>
        <p:txBody>
          <a:bodyPr/>
          <a:lstStyle/>
          <a:p>
            <a:pPr>
              <a:buClr>
                <a:schemeClr val="tx2"/>
              </a:buClr>
              <a:buSzPct val="120000"/>
            </a:pPr>
            <a:r>
              <a:rPr lang="en-US" sz="3600" dirty="0"/>
              <a:t>Pre-invasive lesions</a:t>
            </a:r>
          </a:p>
          <a:p>
            <a:pPr>
              <a:buClr>
                <a:schemeClr val="tx2"/>
              </a:buClr>
              <a:buSzPct val="120000"/>
            </a:pPr>
            <a:r>
              <a:rPr lang="en-US" sz="3600" dirty="0"/>
              <a:t>Minimally invasive</a:t>
            </a:r>
          </a:p>
          <a:p>
            <a:pPr>
              <a:buClr>
                <a:schemeClr val="tx2"/>
              </a:buClr>
              <a:buSzPct val="120000"/>
            </a:pPr>
            <a:r>
              <a:rPr lang="en-US" sz="3600" dirty="0"/>
              <a:t>Invasive</a:t>
            </a:r>
          </a:p>
          <a:p>
            <a:pPr>
              <a:buClr>
                <a:schemeClr val="tx2"/>
              </a:buClr>
              <a:buSzPct val="120000"/>
            </a:pPr>
            <a:r>
              <a:rPr lang="en-US" sz="3600" dirty="0"/>
              <a:t>Variants of invasive</a:t>
            </a:r>
          </a:p>
          <a:p>
            <a:pPr>
              <a:buFontTx/>
              <a:buNone/>
            </a:pP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2518021642"/>
      </p:ext>
    </p:extLst>
  </p:cSld>
  <p:clrMapOvr>
    <a:masterClrMapping/>
  </p:clrMapOvr>
  <p:transition/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0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61950" y="1063890"/>
            <a:ext cx="8458200" cy="4343400"/>
          </a:xfrm>
          <a:effectLst/>
        </p:spPr>
        <p:txBody>
          <a:bodyPr/>
          <a:lstStyle/>
          <a:p>
            <a:pPr>
              <a:buClr>
                <a:schemeClr val="tx2"/>
              </a:buClr>
            </a:pPr>
            <a:r>
              <a:rPr lang="en-US" sz="3600" dirty="0"/>
              <a:t>Treatment group: Higher response rate, modest increase in survival</a:t>
            </a:r>
          </a:p>
          <a:p>
            <a:pPr>
              <a:buClr>
                <a:schemeClr val="tx2"/>
              </a:buClr>
            </a:pPr>
            <a:r>
              <a:rPr lang="en-US" sz="3600" dirty="0"/>
              <a:t>Of concern, however, was the occurrence of six life-threatening  pulmonary hemorrhages…</a:t>
            </a:r>
          </a:p>
          <a:p>
            <a:pPr>
              <a:buClr>
                <a:schemeClr val="tx2"/>
              </a:buClr>
            </a:pPr>
            <a:r>
              <a:rPr lang="en-US" sz="3600" dirty="0"/>
              <a:t>…were more frequent with </a:t>
            </a:r>
            <a:r>
              <a:rPr lang="en-US" sz="3600" dirty="0" err="1"/>
              <a:t>squamous</a:t>
            </a:r>
            <a:r>
              <a:rPr lang="en-US" sz="3600" dirty="0"/>
              <a:t> carcinomas …compared with </a:t>
            </a:r>
            <a:r>
              <a:rPr lang="en-US" sz="3600" dirty="0" err="1"/>
              <a:t>adenocarcinomas</a:t>
            </a:r>
            <a:endParaRPr lang="en-US" sz="3600" dirty="0"/>
          </a:p>
        </p:txBody>
      </p:sp>
      <p:sp>
        <p:nvSpPr>
          <p:cNvPr id="665603" name="Rectangle 3"/>
          <p:cNvSpPr>
            <a:spLocks noChangeArrowheads="1"/>
          </p:cNvSpPr>
          <p:nvPr/>
        </p:nvSpPr>
        <p:spPr bwMode="auto">
          <a:xfrm>
            <a:off x="1012825" y="5868988"/>
            <a:ext cx="7118350" cy="80645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lIns="90488" tIns="44450" rIns="90488" bIns="44450">
            <a:prstTxWarp prst="textNoShape">
              <a:avLst/>
            </a:prstTxWarp>
          </a:bodyPr>
          <a:lstStyle/>
          <a:p>
            <a:pPr marL="342900" indent="-342900" algn="ctr">
              <a:spcBef>
                <a:spcPct val="5000"/>
              </a:spcBef>
              <a:buClr>
                <a:schemeClr val="tx1"/>
              </a:buClr>
              <a:buSzPct val="100000"/>
            </a:pPr>
            <a:r>
              <a:rPr lang="en-US" sz="2000" dirty="0">
                <a:solidFill>
                  <a:srgbClr val="00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Johnson DH et al J </a:t>
            </a:r>
            <a:r>
              <a:rPr lang="en-US" sz="2000" dirty="0" err="1">
                <a:solidFill>
                  <a:srgbClr val="00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Clin</a:t>
            </a:r>
            <a:r>
              <a:rPr lang="en-US" sz="2000" dirty="0">
                <a:solidFill>
                  <a:srgbClr val="00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en-US" sz="2000" dirty="0" err="1">
                <a:solidFill>
                  <a:srgbClr val="00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Oncol</a:t>
            </a:r>
            <a:r>
              <a:rPr lang="en-US" sz="2000" dirty="0">
                <a:solidFill>
                  <a:srgbClr val="00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</a:p>
          <a:p>
            <a:pPr marL="342900" indent="-342900" algn="ctr">
              <a:spcBef>
                <a:spcPct val="5000"/>
              </a:spcBef>
              <a:buClr>
                <a:schemeClr val="tx1"/>
              </a:buClr>
              <a:buSzPct val="100000"/>
            </a:pPr>
            <a:r>
              <a:rPr lang="en-US" sz="2000" dirty="0">
                <a:solidFill>
                  <a:srgbClr val="00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2004; 22:2184-2191</a:t>
            </a:r>
          </a:p>
        </p:txBody>
      </p:sp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3298503" y="274806"/>
            <a:ext cx="2546995" cy="643766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square" lIns="90488" tIns="44450" rIns="90488" bIns="44450" anchor="ctr">
            <a:prstTxWarp prst="textNoShape">
              <a:avLst/>
            </a:prstTxWarp>
            <a:spAutoFit/>
          </a:bodyPr>
          <a:lstStyle/>
          <a:p>
            <a:pPr algn="ctr"/>
            <a:r>
              <a:rPr lang="en-US" sz="3600" dirty="0">
                <a:solidFill>
                  <a:schemeClr val="tx2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</a:rPr>
              <a:t>Results</a:t>
            </a:r>
          </a:p>
        </p:txBody>
      </p:sp>
    </p:spTree>
  </p:cSld>
  <p:clrMapOvr>
    <a:masterClrMapping/>
  </p:clrMapOvr>
  <p:transition/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5170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42900" y="3648075"/>
            <a:ext cx="8458200" cy="2771775"/>
          </a:xfrm>
          <a:effectLst/>
        </p:spPr>
        <p:txBody>
          <a:bodyPr/>
          <a:lstStyle/>
          <a:p>
            <a:pPr>
              <a:lnSpc>
                <a:spcPct val="90000"/>
              </a:lnSpc>
              <a:buFontTx/>
              <a:buNone/>
            </a:pPr>
            <a:r>
              <a:rPr lang="en-US" sz="3600" dirty="0"/>
              <a:t>…the Update Committee recommends the addition of </a:t>
            </a:r>
            <a:r>
              <a:rPr lang="en-US" sz="3600" dirty="0" err="1"/>
              <a:t>bevacizumab</a:t>
            </a:r>
            <a:r>
              <a:rPr lang="en-US" sz="3600" dirty="0"/>
              <a:t>, except for patients with </a:t>
            </a:r>
            <a:r>
              <a:rPr lang="en-US" sz="3600" dirty="0" err="1"/>
              <a:t>squamous</a:t>
            </a:r>
            <a:r>
              <a:rPr lang="en-US" sz="3600" dirty="0"/>
              <a:t> cell carcinoma </a:t>
            </a:r>
            <a:r>
              <a:rPr lang="en-US" sz="3600" dirty="0" err="1"/>
              <a:t>histologic</a:t>
            </a:r>
            <a:r>
              <a:rPr lang="en-US" sz="3600" dirty="0"/>
              <a:t> type…</a:t>
            </a:r>
          </a:p>
        </p:txBody>
      </p:sp>
      <p:pic>
        <p:nvPicPr>
          <p:cNvPr id="775172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15988" y="333375"/>
            <a:ext cx="7313612" cy="286702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/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7218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85800" y="438150"/>
            <a:ext cx="8020050" cy="6248400"/>
          </a:xfrm>
          <a:effectLst/>
        </p:spPr>
        <p:txBody>
          <a:bodyPr/>
          <a:lstStyle/>
          <a:p>
            <a:pPr>
              <a:lnSpc>
                <a:spcPct val="125000"/>
              </a:lnSpc>
              <a:spcBef>
                <a:spcPct val="35000"/>
              </a:spcBef>
              <a:buFontTx/>
              <a:buNone/>
            </a:pPr>
            <a:r>
              <a:rPr lang="en-US" sz="3600" dirty="0"/>
              <a:t>“ The ability to rule out </a:t>
            </a:r>
            <a:r>
              <a:rPr lang="en-US" sz="3600" dirty="0" err="1"/>
              <a:t>squamous</a:t>
            </a:r>
            <a:r>
              <a:rPr lang="en-US" sz="3600" dirty="0"/>
              <a:t> histology in a patient with NSCLC would allow an oncologist to consider drugs that may lower the patient’s risk of death by 20% to 30%, which may improve median survival time by approximately 2 months.”</a:t>
            </a:r>
          </a:p>
        </p:txBody>
      </p:sp>
    </p:spTree>
  </p:cSld>
  <p:clrMapOvr>
    <a:masterClrMapping/>
  </p:clrMapOvr>
  <p:transition/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616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23888" y="1793875"/>
            <a:ext cx="8035925" cy="4287838"/>
          </a:xfrm>
          <a:noFill/>
          <a:ln/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90487" rIns="90487"/>
          <a:lstStyle/>
          <a:p>
            <a:pPr marL="463550" indent="-463550" defTabSz="895350">
              <a:buFontTx/>
              <a:buNone/>
              <a:tabLst>
                <a:tab pos="4572000" algn="ctr"/>
                <a:tab pos="6000750" algn="ctr"/>
                <a:tab pos="7826375" algn="ctr"/>
              </a:tabLst>
            </a:pPr>
            <a:r>
              <a:rPr lang="en-US" sz="3300">
                <a:effectLst>
                  <a:outerShdw blurRad="38100" dist="38100" dir="2700000" algn="tl">
                    <a:srgbClr val="414141"/>
                  </a:outerShdw>
                </a:effectLst>
              </a:rPr>
              <a:t>					</a:t>
            </a:r>
          </a:p>
        </p:txBody>
      </p:sp>
      <p:pic>
        <p:nvPicPr>
          <p:cNvPr id="1116163" name="Picture 3" descr="npo000006"/>
          <p:cNvPicPr>
            <a:picLocks noChangeAspect="1" noChangeArrowheads="1"/>
          </p:cNvPicPr>
          <p:nvPr/>
        </p:nvPicPr>
        <p:blipFill>
          <a:blip r:embed="rId3">
            <a:lum bright="18000" contrast="6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0799" y="1993900"/>
            <a:ext cx="4189413" cy="4348163"/>
          </a:xfrm>
          <a:prstGeom prst="rect">
            <a:avLst/>
          </a:prstGeom>
          <a:noFill/>
          <a:ln w="38100" cmpd="sng">
            <a:solidFill>
              <a:srgbClr val="031F74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pic>
      <p:sp>
        <p:nvSpPr>
          <p:cNvPr id="1116165" name="Text Box 5"/>
          <p:cNvSpPr txBox="1">
            <a:spLocks noChangeArrowheads="1"/>
          </p:cNvSpPr>
          <p:nvPr/>
        </p:nvSpPr>
        <p:spPr bwMode="auto">
          <a:xfrm>
            <a:off x="0" y="6381750"/>
            <a:ext cx="4495800" cy="487313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>
            <a:spAutoFit/>
          </a:bodyPr>
          <a:lstStyle>
            <a:lvl1pPr marL="457200" indent="-457200" algn="l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571500" algn="l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algn="l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algn="l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algn="l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algn="ctr" eaLnBrk="0" hangingPunct="0">
              <a:lnSpc>
                <a:spcPct val="90000"/>
              </a:lnSpc>
              <a:buClr>
                <a:schemeClr val="tx2"/>
              </a:buClr>
            </a:pPr>
            <a:r>
              <a:rPr lang="en-US" sz="2800" dirty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 charset="0"/>
              </a:rPr>
              <a:t>Keratinization</a:t>
            </a:r>
          </a:p>
        </p:txBody>
      </p:sp>
      <p:sp>
        <p:nvSpPr>
          <p:cNvPr id="1116166" name="Rectangle 6"/>
          <p:cNvSpPr>
            <a:spLocks noGrp="1" noChangeArrowheads="1"/>
          </p:cNvSpPr>
          <p:nvPr>
            <p:ph type="title"/>
          </p:nvPr>
        </p:nvSpPr>
        <p:spPr>
          <a:xfrm>
            <a:off x="0" y="113912"/>
            <a:ext cx="9144000" cy="1272783"/>
          </a:xfrm>
          <a:solidFill>
            <a:schemeClr val="bg1"/>
          </a:solidFill>
          <a:ln/>
          <a:effectLst/>
        </p:spPr>
        <p:txBody>
          <a:bodyPr wrap="square" lIns="49212" tIns="20637" rIns="49212" bIns="20637" anchor="t"/>
          <a:lstStyle/>
          <a:p>
            <a:r>
              <a:rPr lang="en-US" dirty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Squamous Carcinoma</a:t>
            </a:r>
            <a:br>
              <a:rPr lang="en-US" dirty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</a:br>
            <a:r>
              <a:rPr lang="en-US" dirty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 </a:t>
            </a:r>
            <a:r>
              <a:rPr lang="en-US" sz="3600" dirty="0">
                <a:solidFill>
                  <a:schemeClr val="tx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M</a:t>
            </a:r>
            <a:r>
              <a:rPr lang="en-US" sz="3600" dirty="0">
                <a:solidFill>
                  <a:schemeClr val="tx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Helvetica" charset="0"/>
              </a:rPr>
              <a:t>alignant epithelial tumor showing</a:t>
            </a:r>
            <a:r>
              <a:rPr lang="en-US" dirty="0">
                <a:solidFill>
                  <a:schemeClr val="tx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Helvetica" charset="0"/>
              </a:rPr>
              <a:t>,</a:t>
            </a:r>
            <a:endParaRPr lang="en-US" sz="4800" b="0" dirty="0"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Helvetica" charset="0"/>
            </a:endParaRPr>
          </a:p>
        </p:txBody>
      </p:sp>
      <p:sp>
        <p:nvSpPr>
          <p:cNvPr id="1116167" name="Text Box 7"/>
          <p:cNvSpPr txBox="1">
            <a:spLocks noChangeArrowheads="1"/>
          </p:cNvSpPr>
          <p:nvPr/>
        </p:nvSpPr>
        <p:spPr bwMode="auto">
          <a:xfrm>
            <a:off x="4572000" y="6381750"/>
            <a:ext cx="4572000" cy="487313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>
            <a:spAutoFit/>
          </a:bodyPr>
          <a:lstStyle>
            <a:lvl1pPr marL="457200" indent="-457200" algn="l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571500" algn="l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algn="l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algn="l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algn="l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algn="ctr" eaLnBrk="0" hangingPunct="0">
              <a:lnSpc>
                <a:spcPct val="90000"/>
              </a:lnSpc>
              <a:spcBef>
                <a:spcPct val="75000"/>
              </a:spcBef>
              <a:buClr>
                <a:schemeClr val="tx2"/>
              </a:buClr>
            </a:pPr>
            <a:r>
              <a:rPr lang="en-US" sz="2800" dirty="0">
                <a:solidFill>
                  <a:srgbClr val="FFFFFF"/>
                </a:solidFill>
                <a:latin typeface="Arial" charset="0"/>
              </a:rPr>
              <a:t>Intercellular bridges</a:t>
            </a:r>
          </a:p>
        </p:txBody>
      </p:sp>
      <p:sp>
        <p:nvSpPr>
          <p:cNvPr id="1116168" name="Text Box 8"/>
          <p:cNvSpPr txBox="1">
            <a:spLocks noChangeArrowheads="1"/>
          </p:cNvSpPr>
          <p:nvPr/>
        </p:nvSpPr>
        <p:spPr bwMode="auto">
          <a:xfrm>
            <a:off x="3961640" y="6381750"/>
            <a:ext cx="902811" cy="487313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wrap="none">
            <a:spAutoFit/>
          </a:bodyPr>
          <a:lstStyle/>
          <a:p>
            <a:pPr algn="l" eaLnBrk="0" hangingPunct="0">
              <a:lnSpc>
                <a:spcPct val="90000"/>
              </a:lnSpc>
            </a:pPr>
            <a:r>
              <a:rPr lang="en-US" sz="2800" dirty="0">
                <a:solidFill>
                  <a:srgbClr val="FFFFFF"/>
                </a:solidFill>
              </a:rPr>
              <a:t>&amp;/or</a:t>
            </a:r>
          </a:p>
        </p:txBody>
      </p:sp>
      <p:pic>
        <p:nvPicPr>
          <p:cNvPr id="1116169" name="Picture 9" descr="desmosomes in SqCa OS09-2185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297363" y="1979613"/>
            <a:ext cx="4818062" cy="4349750"/>
          </a:xfrm>
          <a:prstGeom prst="rect">
            <a:avLst/>
          </a:prstGeom>
          <a:noFill/>
          <a:ln w="57150" cmpd="sng">
            <a:solidFill>
              <a:schemeClr val="bg2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97540468"/>
      </p:ext>
    </p:extLst>
  </p:cSld>
  <p:clrMapOvr>
    <a:masterClrMapping/>
  </p:clrMapOvr>
  <p:transition/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21922" name="Picture 2" descr="MCAN00817_0000[1]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295400" y="823913"/>
            <a:ext cx="6705600" cy="5330825"/>
          </a:xfrm>
          <a:prstGeom prst="rect">
            <a:avLst/>
          </a:prstGeom>
          <a:noFill/>
        </p:spPr>
      </p:pic>
      <p:sp>
        <p:nvSpPr>
          <p:cNvPr id="721923" name="Rectangle 3"/>
          <p:cNvSpPr>
            <a:spLocks noChangeArrowheads="1"/>
          </p:cNvSpPr>
          <p:nvPr/>
        </p:nvSpPr>
        <p:spPr bwMode="auto">
          <a:xfrm>
            <a:off x="933450" y="3674514"/>
            <a:ext cx="8077200" cy="44196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lIns="90488" tIns="44450" rIns="90488" bIns="44450">
            <a:prstTxWarp prst="textNoShape">
              <a:avLst/>
            </a:prstTxWarp>
          </a:bodyPr>
          <a:lstStyle/>
          <a:p>
            <a:pPr marL="342900" indent="-342900">
              <a:spcBef>
                <a:spcPct val="65000"/>
              </a:spcBef>
              <a:buClr>
                <a:schemeClr val="tx2"/>
              </a:buClr>
              <a:buSzPct val="120000"/>
            </a:pPr>
            <a:r>
              <a:rPr lang="en-US" sz="3600" dirty="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	Look for desmosomes, </a:t>
            </a:r>
            <a:r>
              <a:rPr lang="en-US" sz="3600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mucin</a:t>
            </a:r>
            <a:r>
              <a:rPr lang="en-US" sz="3600" dirty="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or glands. If absent…</a:t>
            </a:r>
          </a:p>
          <a:p>
            <a:pPr marL="342900" indent="-342900">
              <a:spcBef>
                <a:spcPct val="65000"/>
              </a:spcBef>
              <a:buClr>
                <a:schemeClr val="tx2"/>
              </a:buClr>
              <a:buSzPct val="120000"/>
            </a:pPr>
            <a:r>
              <a:rPr lang="en-US" sz="3600" dirty="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	</a:t>
            </a:r>
          </a:p>
        </p:txBody>
      </p:sp>
      <p:pic>
        <p:nvPicPr>
          <p:cNvPr id="721924" name="Picture 4" descr="MCAN00817_0000[1]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81000" y="285750"/>
            <a:ext cx="2727325" cy="2168525"/>
          </a:xfrm>
          <a:prstGeom prst="rect">
            <a:avLst/>
          </a:prstGeom>
          <a:noFill/>
        </p:spPr>
      </p:pic>
      <p:pic>
        <p:nvPicPr>
          <p:cNvPr id="721925" name="Picture 5" descr="MPj04285980000[1]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28600" y="4043348"/>
            <a:ext cx="1025525" cy="676275"/>
          </a:xfrm>
          <a:prstGeom prst="rect">
            <a:avLst/>
          </a:prstGeom>
          <a:noFill/>
        </p:spPr>
      </p:pic>
      <p:sp>
        <p:nvSpPr>
          <p:cNvPr id="721929" name="Text Box 9"/>
          <p:cNvSpPr txBox="1">
            <a:spLocks noChangeArrowheads="1"/>
          </p:cNvSpPr>
          <p:nvPr/>
        </p:nvSpPr>
        <p:spPr bwMode="auto">
          <a:xfrm>
            <a:off x="2590800" y="247650"/>
            <a:ext cx="6553200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eaLnBrk="1" hangingPunct="1"/>
            <a:r>
              <a:rPr lang="en-US" sz="4000" dirty="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Guidelines for Diagnosis</a:t>
            </a:r>
          </a:p>
        </p:txBody>
      </p:sp>
    </p:spTree>
    <p:extLst>
      <p:ext uri="{BB962C8B-B14F-4D97-AF65-F5344CB8AC3E}">
        <p14:creationId xmlns:p14="http://schemas.microsoft.com/office/powerpoint/2010/main" val="424954006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7219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7219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500"/>
                                        <p:tgtEl>
                                          <p:spTgt spid="7219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219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23" presetClass="entr" presetSubtype="28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19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7219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7219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19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19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19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7219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7219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7219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19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21929" grpId="0"/>
    </p:bld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1666" name="Text Box 2"/>
          <p:cNvSpPr txBox="1">
            <a:spLocks noChangeArrowheads="1"/>
          </p:cNvSpPr>
          <p:nvPr/>
        </p:nvSpPr>
        <p:spPr bwMode="auto">
          <a:xfrm>
            <a:off x="593725" y="2158467"/>
            <a:ext cx="7974013" cy="3970318"/>
          </a:xfrm>
          <a:prstGeom prst="rect">
            <a:avLst/>
          </a:prstGeom>
          <a:solidFill>
            <a:schemeClr val="accent1"/>
          </a:solidFill>
          <a:ln w="12700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pPr>
              <a:buClr>
                <a:schemeClr val="tx2"/>
              </a:buClr>
              <a:buSzPct val="120000"/>
              <a:buFontTx/>
              <a:buChar char="•"/>
            </a:pPr>
            <a:r>
              <a:rPr lang="en-US" sz="3600" dirty="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Perform limited IHC panel</a:t>
            </a:r>
          </a:p>
          <a:p>
            <a:pPr marL="1028700" lvl="1" indent="-571500">
              <a:buClr>
                <a:schemeClr val="tx2"/>
              </a:buClr>
              <a:buSzPct val="120000"/>
              <a:buFont typeface="Wingdings" charset="2"/>
              <a:buChar char="²"/>
            </a:pPr>
            <a:r>
              <a:rPr lang="en-US" sz="3600" dirty="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TTF-1</a:t>
            </a:r>
          </a:p>
          <a:p>
            <a:pPr marL="1028700" lvl="1" indent="-571500">
              <a:buClr>
                <a:schemeClr val="tx2"/>
              </a:buClr>
              <a:buSzPct val="120000"/>
              <a:buFont typeface="Wingdings" charset="2"/>
              <a:buChar char="²"/>
            </a:pPr>
            <a:r>
              <a:rPr lang="en-US" sz="3600" dirty="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p40 </a:t>
            </a:r>
          </a:p>
          <a:p>
            <a:pPr>
              <a:buClr>
                <a:schemeClr val="tx2"/>
              </a:buClr>
              <a:buSzPct val="120000"/>
              <a:buFontTx/>
              <a:buChar char="•"/>
            </a:pPr>
            <a:r>
              <a:rPr lang="en-US" sz="3600" dirty="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Conserve tissue for potential molecular testing</a:t>
            </a:r>
          </a:p>
          <a:p>
            <a:pPr marL="1028700" lvl="1" indent="-571500">
              <a:buClr>
                <a:srgbClr val="FAFD00"/>
              </a:buClr>
              <a:buSzPct val="120000"/>
              <a:buFont typeface="Wingdings" charset="2"/>
              <a:buChar char="²"/>
            </a:pPr>
            <a:r>
              <a:rPr lang="en-US" sz="3600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Split samples into multiple blocks </a:t>
            </a:r>
            <a:endParaRPr lang="en-US" sz="3600" dirty="0">
              <a:solidFill>
                <a:schemeClr val="tx1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881667" name="Rectangle 3"/>
          <p:cNvSpPr>
            <a:spLocks noGrp="1" noChangeArrowheads="1"/>
          </p:cNvSpPr>
          <p:nvPr>
            <p:ph type="title"/>
          </p:nvPr>
        </p:nvSpPr>
        <p:spPr>
          <a:xfrm>
            <a:off x="1243856" y="75830"/>
            <a:ext cx="6722995" cy="1936428"/>
          </a:xfrm>
        </p:spPr>
        <p:txBody>
          <a:bodyPr/>
          <a:lstStyle/>
          <a:p>
            <a:r>
              <a:rPr lang="en-US" dirty="0"/>
              <a:t>WHO Recommendation for </a:t>
            </a:r>
            <a:br>
              <a:rPr lang="en-US" dirty="0"/>
            </a:br>
            <a:r>
              <a:rPr lang="en-US" dirty="0"/>
              <a:t>Small Biopsies </a:t>
            </a:r>
            <a:br>
              <a:rPr lang="en-US" dirty="0"/>
            </a:br>
            <a:r>
              <a:rPr lang="en-US" dirty="0"/>
              <a:t>and Cytology</a:t>
            </a: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28192867"/>
      </p:ext>
    </p:extLst>
  </p:cSld>
  <p:clrMapOvr>
    <a:masterClrMapping/>
  </p:clrMapOvr>
  <p:transition/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1666" name="Text Box 2"/>
          <p:cNvSpPr txBox="1">
            <a:spLocks noChangeArrowheads="1"/>
          </p:cNvSpPr>
          <p:nvPr/>
        </p:nvSpPr>
        <p:spPr bwMode="auto">
          <a:xfrm>
            <a:off x="211640" y="1899850"/>
            <a:ext cx="9004507" cy="3970318"/>
          </a:xfrm>
          <a:prstGeom prst="rect">
            <a:avLst/>
          </a:prstGeom>
          <a:solidFill>
            <a:schemeClr val="accent1"/>
          </a:solidFill>
          <a:ln w="12700">
            <a:noFill/>
            <a:miter lim="800000"/>
            <a:headEnd/>
            <a:tailEnd/>
          </a:ln>
          <a:effectLst/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>
              <a:buClr>
                <a:schemeClr val="tx2"/>
              </a:buClr>
              <a:buSzPct val="120000"/>
              <a:buFontTx/>
              <a:buChar char="•"/>
            </a:pPr>
            <a:r>
              <a:rPr lang="en-US" sz="3600" dirty="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Diagnostic categories when clear differentiation absent</a:t>
            </a:r>
          </a:p>
          <a:p>
            <a:pPr lvl="1">
              <a:buClr>
                <a:schemeClr val="tx2"/>
              </a:buClr>
              <a:buSzPct val="120000"/>
              <a:buFont typeface="Arial" charset="0"/>
              <a:buChar char="–"/>
            </a:pPr>
            <a:r>
              <a:rPr lang="en-US" sz="3600" dirty="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NSCLC, </a:t>
            </a:r>
            <a:r>
              <a:rPr lang="en-US" sz="3600" u="sng" dirty="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favor</a:t>
            </a:r>
            <a:r>
              <a:rPr lang="en-US" sz="3600" dirty="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en-US" sz="3600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Adca</a:t>
            </a:r>
            <a:r>
              <a:rPr lang="en-US" sz="3600" dirty="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(+ TTF regardless of other markers)</a:t>
            </a:r>
          </a:p>
          <a:p>
            <a:pPr lvl="1">
              <a:buClr>
                <a:schemeClr val="tx2"/>
              </a:buClr>
              <a:buSzPct val="120000"/>
              <a:buFont typeface="Arial" charset="0"/>
              <a:buChar char="–"/>
            </a:pPr>
            <a:r>
              <a:rPr lang="en-US" sz="3600" dirty="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NSCLC, </a:t>
            </a:r>
            <a:r>
              <a:rPr lang="en-US" sz="3600" u="sng" dirty="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favor</a:t>
            </a:r>
            <a:r>
              <a:rPr lang="en-US" sz="3600" dirty="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en-US" sz="3600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Sqca</a:t>
            </a:r>
            <a:r>
              <a:rPr lang="en-US" sz="3600" dirty="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(+ and – markers all favor)</a:t>
            </a:r>
          </a:p>
          <a:p>
            <a:pPr lvl="1">
              <a:buClr>
                <a:schemeClr val="tx2"/>
              </a:buClr>
              <a:buSzPct val="120000"/>
              <a:buFont typeface="Arial" charset="0"/>
              <a:buChar char="–"/>
            </a:pPr>
            <a:r>
              <a:rPr lang="en-US" sz="3600" dirty="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NSCLC NOS – diagnose sparingly</a:t>
            </a:r>
          </a:p>
        </p:txBody>
      </p:sp>
      <p:sp>
        <p:nvSpPr>
          <p:cNvPr id="881667" name="Rectangle 3"/>
          <p:cNvSpPr>
            <a:spLocks noGrp="1" noChangeArrowheads="1"/>
          </p:cNvSpPr>
          <p:nvPr>
            <p:ph type="title"/>
          </p:nvPr>
        </p:nvSpPr>
        <p:spPr>
          <a:xfrm>
            <a:off x="2119608" y="265076"/>
            <a:ext cx="4971464" cy="1320874"/>
          </a:xfrm>
        </p:spPr>
        <p:txBody>
          <a:bodyPr/>
          <a:lstStyle/>
          <a:p>
            <a:r>
              <a:rPr lang="en-US" dirty="0"/>
              <a:t>Small Biopsy and </a:t>
            </a:r>
            <a:br>
              <a:rPr lang="en-US" dirty="0"/>
            </a:br>
            <a:r>
              <a:rPr lang="en-US" dirty="0"/>
              <a:t>Cytology Diagnosis </a:t>
            </a: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84095801"/>
      </p:ext>
    </p:extLst>
  </p:cSld>
  <p:clrMapOvr>
    <a:masterClrMapping/>
  </p:clrMapOvr>
  <p:transition/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5282" name="Rectangle 2"/>
          <p:cNvSpPr>
            <a:spLocks noGrp="1" noChangeArrowheads="1"/>
          </p:cNvSpPr>
          <p:nvPr>
            <p:ph type="title"/>
          </p:nvPr>
        </p:nvSpPr>
        <p:spPr>
          <a:xfrm>
            <a:off x="2517775" y="890588"/>
            <a:ext cx="4103688" cy="698500"/>
          </a:xfrm>
        </p:spPr>
        <p:txBody>
          <a:bodyPr/>
          <a:lstStyle/>
          <a:p>
            <a:pPr eaLnBrk="1" hangingPunct="1">
              <a:defRPr/>
            </a:pPr>
            <a:endParaRPr lang="en-US"/>
          </a:p>
        </p:txBody>
      </p:sp>
      <p:sp>
        <p:nvSpPr>
          <p:cNvPr id="15052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endParaRPr lang="en-US"/>
          </a:p>
        </p:txBody>
      </p:sp>
      <p:pic>
        <p:nvPicPr>
          <p:cNvPr id="1505284" name="Picture 4" descr="most cw Sq ca OS09-7223 2"/>
          <p:cNvPicPr>
            <a:picLocks noChangeAspect="1" noChangeArrowheads="1"/>
          </p:cNvPicPr>
          <p:nvPr/>
        </p:nvPicPr>
        <p:blipFill>
          <a:blip r:embed="rId3">
            <a:lum bright="6000" contrast="6000"/>
          </a:blip>
          <a:srcRect/>
          <a:stretch>
            <a:fillRect/>
          </a:stretch>
        </p:blipFill>
        <p:spPr bwMode="auto">
          <a:xfrm>
            <a:off x="0" y="-23813"/>
            <a:ext cx="9140825" cy="6881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05286" name="Picture 6" descr="most cw Sq ca CK56  OS09-7223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576763" y="-19050"/>
            <a:ext cx="4595812" cy="34607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pic>
      <p:sp>
        <p:nvSpPr>
          <p:cNvPr id="1505287" name="Text Box 7"/>
          <p:cNvSpPr txBox="1">
            <a:spLocks noChangeArrowheads="1"/>
          </p:cNvSpPr>
          <p:nvPr/>
        </p:nvSpPr>
        <p:spPr bwMode="auto">
          <a:xfrm>
            <a:off x="7875588" y="2859088"/>
            <a:ext cx="1133475" cy="457200"/>
          </a:xfrm>
          <a:prstGeom prst="rect">
            <a:avLst/>
          </a:prstGeom>
          <a:solidFill>
            <a:schemeClr val="tx1"/>
          </a:solidFill>
          <a:ln w="28575">
            <a:noFill/>
            <a:miter lim="800000"/>
            <a:headEnd/>
            <a:tailEnd/>
          </a:ln>
          <a:effectLst>
            <a:outerShdw blurRad="63500" dist="38099" dir="2700000" algn="ctr" rotWithShape="0">
              <a:schemeClr val="bg2">
                <a:alpha val="74998"/>
              </a:schemeClr>
            </a:outerShdw>
          </a:effectLst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2400">
                <a:solidFill>
                  <a:srgbClr val="000000"/>
                </a:solidFill>
              </a:rPr>
              <a:t>CK 5/6</a:t>
            </a:r>
          </a:p>
        </p:txBody>
      </p:sp>
      <p:pic>
        <p:nvPicPr>
          <p:cNvPr id="1505288" name="Picture 8" descr="most cw Sq ca TTF1  OS09-7223 4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588" y="3455988"/>
            <a:ext cx="4560887" cy="3433762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pic>
      <p:sp>
        <p:nvSpPr>
          <p:cNvPr id="1505289" name="Text Box 9"/>
          <p:cNvSpPr txBox="1">
            <a:spLocks noChangeArrowheads="1"/>
          </p:cNvSpPr>
          <p:nvPr/>
        </p:nvSpPr>
        <p:spPr bwMode="auto">
          <a:xfrm>
            <a:off x="95250" y="6269038"/>
            <a:ext cx="1014413" cy="457200"/>
          </a:xfrm>
          <a:prstGeom prst="rect">
            <a:avLst/>
          </a:prstGeom>
          <a:solidFill>
            <a:schemeClr val="tx1"/>
          </a:solidFill>
          <a:ln w="28575">
            <a:noFill/>
            <a:miter lim="800000"/>
            <a:headEnd/>
            <a:tailEnd/>
          </a:ln>
          <a:effectLst>
            <a:outerShdw blurRad="63500" dist="38099" dir="2700000" algn="ctr" rotWithShape="0">
              <a:schemeClr val="bg2">
                <a:alpha val="74998"/>
              </a:schemeClr>
            </a:outerShdw>
          </a:effectLst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2400" dirty="0">
                <a:solidFill>
                  <a:srgbClr val="000000"/>
                </a:solidFill>
              </a:rPr>
              <a:t>TTF-1</a:t>
            </a:r>
          </a:p>
        </p:txBody>
      </p:sp>
      <p:pic>
        <p:nvPicPr>
          <p:cNvPr id="1505290" name="Picture 10" descr="most cw Sq ca p63  OS09-7223 4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4575175" y="3452813"/>
            <a:ext cx="4589463" cy="34051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pic>
      <p:sp>
        <p:nvSpPr>
          <p:cNvPr id="1505291" name="Text Box 11"/>
          <p:cNvSpPr txBox="1">
            <a:spLocks noChangeArrowheads="1"/>
          </p:cNvSpPr>
          <p:nvPr/>
        </p:nvSpPr>
        <p:spPr bwMode="auto">
          <a:xfrm>
            <a:off x="8282464" y="6221413"/>
            <a:ext cx="715009" cy="461665"/>
          </a:xfrm>
          <a:prstGeom prst="rect">
            <a:avLst/>
          </a:prstGeom>
          <a:solidFill>
            <a:schemeClr val="tx1"/>
          </a:solidFill>
          <a:ln w="28575">
            <a:noFill/>
            <a:miter lim="800000"/>
            <a:headEnd/>
            <a:tailEnd/>
          </a:ln>
          <a:effectLst>
            <a:outerShdw blurRad="63500" dist="38099" dir="2700000" algn="ctr" rotWithShape="0">
              <a:schemeClr val="bg2">
                <a:alpha val="74998"/>
              </a:schemeClr>
            </a:outerShdw>
          </a:effectLst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2400" dirty="0">
                <a:solidFill>
                  <a:srgbClr val="000000"/>
                </a:solidFill>
              </a:rPr>
              <a:t>p40</a:t>
            </a:r>
          </a:p>
        </p:txBody>
      </p:sp>
      <p:pic>
        <p:nvPicPr>
          <p:cNvPr id="1505285" name="Picture 5" descr="most cw Sq ca OS09-7223 2"/>
          <p:cNvPicPr>
            <a:picLocks noChangeAspect="1" noChangeArrowheads="1"/>
          </p:cNvPicPr>
          <p:nvPr/>
        </p:nvPicPr>
        <p:blipFill>
          <a:blip r:embed="rId7" cstate="screen">
            <a:lum bright="6000" contrast="6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4570413" cy="34417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pic>
      <p:sp>
        <p:nvSpPr>
          <p:cNvPr id="1505292" name="Text Box 12"/>
          <p:cNvSpPr txBox="1">
            <a:spLocks noChangeArrowheads="1"/>
          </p:cNvSpPr>
          <p:nvPr/>
        </p:nvSpPr>
        <p:spPr bwMode="auto">
          <a:xfrm>
            <a:off x="427258" y="4763"/>
            <a:ext cx="8291077" cy="646331"/>
          </a:xfrm>
          <a:prstGeom prst="rect">
            <a:avLst/>
          </a:prstGeom>
          <a:solidFill>
            <a:schemeClr val="tx1"/>
          </a:solidFill>
          <a:ln w="28575">
            <a:noFill/>
            <a:miter lim="800000"/>
            <a:headEnd/>
            <a:tailEnd/>
          </a:ln>
          <a:effectLst>
            <a:outerShdw blurRad="63500" dist="38099" dir="2700000" algn="ctr" rotWithShape="0">
              <a:srgbClr val="000000">
                <a:alpha val="74998"/>
              </a:srgbClr>
            </a:outerShdw>
          </a:effectLst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dirty="0">
                <a:solidFill>
                  <a:srgbClr val="000000"/>
                </a:solidFill>
              </a:rPr>
              <a:t>NSCLC, Favor Squamous Carcinoma</a:t>
            </a:r>
          </a:p>
        </p:txBody>
      </p:sp>
    </p:spTree>
    <p:extLst>
      <p:ext uri="{BB962C8B-B14F-4D97-AF65-F5344CB8AC3E}">
        <p14:creationId xmlns:p14="http://schemas.microsoft.com/office/powerpoint/2010/main" val="1115237377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150528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150528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500"/>
                                        <p:tgtEl>
                                          <p:spTgt spid="150528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052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52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50528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50528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5052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52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50528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50528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5052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52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50528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50528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5052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52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50528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50528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5052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52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50528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50528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5052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5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50529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50529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5052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5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50529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50529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15052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5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150529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150529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15052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05287" grpId="0" animBg="1"/>
      <p:bldP spid="1505289" grpId="0" animBg="1"/>
      <p:bldP spid="1505291" grpId="0" animBg="1"/>
      <p:bldP spid="1505292" grpId="0" animBg="1"/>
    </p:bld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1666" name="Text Box 2"/>
          <p:cNvSpPr txBox="1">
            <a:spLocks noChangeArrowheads="1"/>
          </p:cNvSpPr>
          <p:nvPr/>
        </p:nvSpPr>
        <p:spPr bwMode="auto">
          <a:xfrm>
            <a:off x="433305" y="1361018"/>
            <a:ext cx="8245475" cy="5016757"/>
          </a:xfrm>
          <a:prstGeom prst="rect">
            <a:avLst/>
          </a:prstGeom>
          <a:solidFill>
            <a:schemeClr val="accent1"/>
          </a:solidFill>
          <a:ln w="12700">
            <a:noFill/>
            <a:miter lim="800000"/>
            <a:headEnd/>
            <a:tailEnd/>
          </a:ln>
          <a:effectLst/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marL="457200" indent="-457200">
              <a:buClr>
                <a:schemeClr val="tx2"/>
              </a:buClr>
              <a:buSzPct val="120000"/>
              <a:buFont typeface="Arial"/>
              <a:buChar char="•"/>
            </a:pPr>
            <a:r>
              <a:rPr lang="en-US" sz="3200" dirty="0" err="1">
                <a:solidFill>
                  <a:schemeClr val="tx1"/>
                </a:solidFill>
              </a:rPr>
              <a:t>Adca</a:t>
            </a:r>
            <a:r>
              <a:rPr lang="en-US" sz="3200" dirty="0">
                <a:solidFill>
                  <a:schemeClr val="tx1"/>
                </a:solidFill>
              </a:rPr>
              <a:t> may appear </a:t>
            </a:r>
            <a:r>
              <a:rPr lang="en-US" sz="3200" dirty="0" err="1">
                <a:solidFill>
                  <a:schemeClr val="tx1"/>
                </a:solidFill>
              </a:rPr>
              <a:t>pseudosquamous</a:t>
            </a:r>
            <a:endParaRPr lang="en-US" sz="3200" dirty="0">
              <a:solidFill>
                <a:schemeClr val="tx1"/>
              </a:solidFill>
            </a:endParaRPr>
          </a:p>
          <a:p>
            <a:pPr marL="457200" indent="-457200">
              <a:buClr>
                <a:schemeClr val="tx2"/>
              </a:buClr>
              <a:buSzPct val="120000"/>
              <a:buFont typeface="Arial"/>
              <a:buChar char="•"/>
            </a:pPr>
            <a:r>
              <a:rPr lang="en-US" sz="3200" dirty="0">
                <a:solidFill>
                  <a:schemeClr val="tx1"/>
                </a:solidFill>
              </a:rPr>
              <a:t>Densely </a:t>
            </a:r>
            <a:r>
              <a:rPr lang="en-US" sz="3200" dirty="0" err="1">
                <a:solidFill>
                  <a:schemeClr val="tx1"/>
                </a:solidFill>
              </a:rPr>
              <a:t>eosinophilic</a:t>
            </a:r>
            <a:r>
              <a:rPr lang="en-US" sz="3200" dirty="0">
                <a:solidFill>
                  <a:schemeClr val="tx1"/>
                </a:solidFill>
              </a:rPr>
              <a:t> cytoplasm or sharp </a:t>
            </a:r>
            <a:r>
              <a:rPr lang="en-US" sz="3200" dirty="0" err="1">
                <a:solidFill>
                  <a:schemeClr val="tx1"/>
                </a:solidFill>
              </a:rPr>
              <a:t>intercytoplasmic</a:t>
            </a:r>
            <a:r>
              <a:rPr lang="en-US" sz="3200" dirty="0">
                <a:solidFill>
                  <a:schemeClr val="tx1"/>
                </a:solidFill>
              </a:rPr>
              <a:t> borders in the absence of frank keratinization, pearls or intercellular bridges is </a:t>
            </a:r>
            <a:r>
              <a:rPr lang="en-US" sz="3200" i="1" dirty="0">
                <a:solidFill>
                  <a:srgbClr val="FFC000"/>
                </a:solidFill>
              </a:rPr>
              <a:t>insufficient </a:t>
            </a:r>
            <a:r>
              <a:rPr lang="en-US" sz="3200" dirty="0">
                <a:solidFill>
                  <a:schemeClr val="tx1"/>
                </a:solidFill>
              </a:rPr>
              <a:t>for squamous cell</a:t>
            </a:r>
          </a:p>
          <a:p>
            <a:pPr marL="457200" indent="-457200">
              <a:buClr>
                <a:schemeClr val="tx2"/>
              </a:buClr>
              <a:buSzPct val="120000"/>
              <a:buFont typeface="Arial"/>
              <a:buChar char="•"/>
            </a:pPr>
            <a:r>
              <a:rPr lang="en-US" sz="3200" dirty="0">
                <a:solidFill>
                  <a:schemeClr val="tx1"/>
                </a:solidFill>
              </a:rPr>
              <a:t>Many </a:t>
            </a:r>
            <a:r>
              <a:rPr lang="en-US" sz="3200" i="1" dirty="0">
                <a:solidFill>
                  <a:schemeClr val="tx1"/>
                </a:solidFill>
              </a:rPr>
              <a:t>EGFR </a:t>
            </a:r>
            <a:r>
              <a:rPr lang="en-US" sz="3200" dirty="0">
                <a:solidFill>
                  <a:schemeClr val="tx1"/>
                </a:solidFill>
              </a:rPr>
              <a:t>mutated cases of squamous carcinoma, likely  represent </a:t>
            </a:r>
            <a:r>
              <a:rPr lang="en-US" sz="3200" dirty="0" err="1">
                <a:solidFill>
                  <a:schemeClr val="tx1"/>
                </a:solidFill>
              </a:rPr>
              <a:t>adenosquamous</a:t>
            </a:r>
            <a:r>
              <a:rPr lang="en-US" sz="3200" dirty="0">
                <a:solidFill>
                  <a:schemeClr val="tx1"/>
                </a:solidFill>
              </a:rPr>
              <a:t> ca or </a:t>
            </a:r>
            <a:r>
              <a:rPr lang="en-US" sz="3200" dirty="0" err="1">
                <a:solidFill>
                  <a:schemeClr val="tx1"/>
                </a:solidFill>
              </a:rPr>
              <a:t>pseudosquamous</a:t>
            </a:r>
            <a:r>
              <a:rPr lang="en-US" sz="3200" dirty="0">
                <a:solidFill>
                  <a:schemeClr val="tx1"/>
                </a:solidFill>
              </a:rPr>
              <a:t> ca</a:t>
            </a:r>
          </a:p>
        </p:txBody>
      </p:sp>
      <p:sp>
        <p:nvSpPr>
          <p:cNvPr id="881667" name="Rectangle 3"/>
          <p:cNvSpPr>
            <a:spLocks noGrp="1" noChangeArrowheads="1"/>
          </p:cNvSpPr>
          <p:nvPr>
            <p:ph type="title"/>
          </p:nvPr>
        </p:nvSpPr>
        <p:spPr>
          <a:xfrm>
            <a:off x="2205149" y="303436"/>
            <a:ext cx="4800393" cy="705321"/>
          </a:xfrm>
        </p:spPr>
        <p:txBody>
          <a:bodyPr/>
          <a:lstStyle/>
          <a:p>
            <a:r>
              <a:rPr lang="en-US" dirty="0"/>
              <a:t>Additional Caveats</a:t>
            </a:r>
            <a:endParaRPr lang="en-US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/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1808606" y="846763"/>
            <a:ext cx="5714399" cy="56015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1200"/>
              </a:spcAft>
              <a:buClr>
                <a:schemeClr val="tx2"/>
              </a:buClr>
              <a:buSzPct val="120000"/>
            </a:pPr>
            <a:r>
              <a:rPr lang="en-US" sz="3600" dirty="0">
                <a:solidFill>
                  <a:schemeClr val="tx1"/>
                </a:solidFill>
              </a:rPr>
              <a:t>AIS/MIA</a:t>
            </a:r>
          </a:p>
          <a:p>
            <a:pPr>
              <a:spcAft>
                <a:spcPts val="1200"/>
              </a:spcAft>
              <a:buClr>
                <a:schemeClr val="tx2"/>
              </a:buClr>
              <a:buSzPct val="120000"/>
            </a:pPr>
            <a:r>
              <a:rPr lang="en-US" sz="3600" dirty="0" err="1">
                <a:solidFill>
                  <a:schemeClr val="tx1"/>
                </a:solidFill>
              </a:rPr>
              <a:t>Lepidic</a:t>
            </a:r>
            <a:endParaRPr lang="en-US" sz="3600" dirty="0">
              <a:solidFill>
                <a:schemeClr val="tx1"/>
              </a:solidFill>
            </a:endParaRPr>
          </a:p>
          <a:p>
            <a:pPr>
              <a:spcAft>
                <a:spcPts val="1200"/>
              </a:spcAft>
              <a:buClr>
                <a:schemeClr val="tx2"/>
              </a:buClr>
              <a:buSzPct val="120000"/>
            </a:pPr>
            <a:r>
              <a:rPr lang="en-US" sz="3600" dirty="0">
                <a:solidFill>
                  <a:schemeClr val="tx1"/>
                </a:solidFill>
              </a:rPr>
              <a:t>Papillary</a:t>
            </a:r>
          </a:p>
          <a:p>
            <a:pPr>
              <a:spcAft>
                <a:spcPts val="1200"/>
              </a:spcAft>
              <a:buClr>
                <a:schemeClr val="tx2"/>
              </a:buClr>
              <a:buSzPct val="120000"/>
            </a:pPr>
            <a:r>
              <a:rPr lang="en-US" sz="3600" dirty="0" err="1">
                <a:solidFill>
                  <a:schemeClr val="tx1"/>
                </a:solidFill>
              </a:rPr>
              <a:t>Acinar</a:t>
            </a:r>
            <a:endParaRPr lang="en-US" sz="3600" dirty="0">
              <a:solidFill>
                <a:schemeClr val="tx1"/>
              </a:solidFill>
            </a:endParaRPr>
          </a:p>
          <a:p>
            <a:pPr>
              <a:spcAft>
                <a:spcPts val="1200"/>
              </a:spcAft>
              <a:buClr>
                <a:schemeClr val="tx2"/>
              </a:buClr>
              <a:buSzPct val="120000"/>
            </a:pPr>
            <a:r>
              <a:rPr lang="en-US" sz="3600" dirty="0" err="1">
                <a:solidFill>
                  <a:schemeClr val="tx1"/>
                </a:solidFill>
              </a:rPr>
              <a:t>Mucinous</a:t>
            </a:r>
            <a:endParaRPr lang="en-US" sz="3600" dirty="0">
              <a:solidFill>
                <a:schemeClr val="tx1"/>
              </a:solidFill>
            </a:endParaRPr>
          </a:p>
          <a:p>
            <a:pPr>
              <a:spcAft>
                <a:spcPts val="1200"/>
              </a:spcAft>
              <a:buClr>
                <a:schemeClr val="tx2"/>
              </a:buClr>
              <a:buSzPct val="120000"/>
            </a:pPr>
            <a:r>
              <a:rPr lang="en-US" sz="3600" dirty="0">
                <a:solidFill>
                  <a:schemeClr val="tx1"/>
                </a:solidFill>
              </a:rPr>
              <a:t>Colloid</a:t>
            </a:r>
          </a:p>
          <a:p>
            <a:pPr>
              <a:spcAft>
                <a:spcPts val="1200"/>
              </a:spcAft>
              <a:buClr>
                <a:schemeClr val="tx2"/>
              </a:buClr>
              <a:buSzPct val="120000"/>
            </a:pPr>
            <a:r>
              <a:rPr lang="en-US" sz="3600" dirty="0">
                <a:solidFill>
                  <a:schemeClr val="tx1"/>
                </a:solidFill>
              </a:rPr>
              <a:t>Solid</a:t>
            </a:r>
          </a:p>
          <a:p>
            <a:pPr>
              <a:spcAft>
                <a:spcPts val="1200"/>
              </a:spcAft>
              <a:buClr>
                <a:schemeClr val="tx2"/>
              </a:buClr>
              <a:buSzPct val="120000"/>
            </a:pPr>
            <a:r>
              <a:rPr lang="en-US" sz="3600" dirty="0" err="1">
                <a:solidFill>
                  <a:schemeClr val="tx1"/>
                </a:solidFill>
              </a:rPr>
              <a:t>Micropapillary</a:t>
            </a:r>
            <a:endParaRPr lang="en-US" sz="3600" dirty="0">
              <a:solidFill>
                <a:schemeClr val="tx1"/>
              </a:solidFill>
            </a:endParaRPr>
          </a:p>
        </p:txBody>
      </p:sp>
      <p:sp>
        <p:nvSpPr>
          <p:cNvPr id="6" name="Right Brace 5"/>
          <p:cNvSpPr/>
          <p:nvPr/>
        </p:nvSpPr>
        <p:spPr bwMode="auto">
          <a:xfrm>
            <a:off x="5348831" y="981431"/>
            <a:ext cx="213144" cy="625735"/>
          </a:xfrm>
          <a:prstGeom prst="rightBrace">
            <a:avLst/>
          </a:prstGeom>
          <a:solidFill>
            <a:schemeClr val="accent1"/>
          </a:solidFill>
          <a:ln w="635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400" b="1" i="0" u="none" strike="noStrike" cap="none" normalizeH="0" baseline="0">
              <a:ln>
                <a:noFill/>
              </a:ln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</a:endParaRPr>
          </a:p>
        </p:txBody>
      </p:sp>
      <p:sp>
        <p:nvSpPr>
          <p:cNvPr id="7" name="Right Brace 6"/>
          <p:cNvSpPr/>
          <p:nvPr/>
        </p:nvSpPr>
        <p:spPr bwMode="auto">
          <a:xfrm>
            <a:off x="5368073" y="1808915"/>
            <a:ext cx="192404" cy="1712696"/>
          </a:xfrm>
          <a:prstGeom prst="rightBrace">
            <a:avLst/>
          </a:prstGeom>
          <a:solidFill>
            <a:schemeClr val="accent1"/>
          </a:solidFill>
          <a:ln w="635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400" b="1" i="0" u="none" strike="noStrike" cap="none" normalizeH="0" baseline="0">
              <a:ln>
                <a:noFill/>
              </a:ln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</a:endParaRPr>
          </a:p>
        </p:txBody>
      </p:sp>
      <p:sp>
        <p:nvSpPr>
          <p:cNvPr id="8" name="Right Brace 7"/>
          <p:cNvSpPr/>
          <p:nvPr/>
        </p:nvSpPr>
        <p:spPr bwMode="auto">
          <a:xfrm>
            <a:off x="5368076" y="4021948"/>
            <a:ext cx="269365" cy="2270765"/>
          </a:xfrm>
          <a:prstGeom prst="rightBrace">
            <a:avLst/>
          </a:prstGeom>
          <a:solidFill>
            <a:schemeClr val="accent1"/>
          </a:solidFill>
          <a:ln w="635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400" b="1" i="0" u="none" strike="noStrike" cap="none" normalizeH="0" baseline="0">
              <a:ln>
                <a:noFill/>
              </a:ln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407061" y="230913"/>
            <a:ext cx="151894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u="sng" dirty="0"/>
              <a:t>Grade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36421" y="1018365"/>
            <a:ext cx="113669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/>
              <a:t>Low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5980741" y="2363893"/>
            <a:ext cx="292985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/>
              <a:t>Intermediate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729581" y="4941037"/>
            <a:ext cx="121033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/>
              <a:t>High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1745970" y="6458666"/>
            <a:ext cx="56520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dirty="0" err="1">
                <a:solidFill>
                  <a:srgbClr val="00FFFF"/>
                </a:solidFill>
              </a:rPr>
              <a:t>Sica</a:t>
            </a:r>
            <a:r>
              <a:rPr lang="en-US" sz="1800" dirty="0">
                <a:solidFill>
                  <a:srgbClr val="00FFFF"/>
                </a:solidFill>
              </a:rPr>
              <a:t> G. et al. Am J </a:t>
            </a:r>
            <a:r>
              <a:rPr lang="en-US" sz="1800" dirty="0" err="1">
                <a:solidFill>
                  <a:srgbClr val="00FFFF"/>
                </a:solidFill>
              </a:rPr>
              <a:t>Surg</a:t>
            </a:r>
            <a:r>
              <a:rPr lang="en-US" sz="1800" dirty="0">
                <a:solidFill>
                  <a:srgbClr val="00FFFF"/>
                </a:solidFill>
              </a:rPr>
              <a:t> </a:t>
            </a:r>
            <a:r>
              <a:rPr lang="en-US" sz="1800" dirty="0" err="1">
                <a:solidFill>
                  <a:srgbClr val="00FFFF"/>
                </a:solidFill>
              </a:rPr>
              <a:t>Pathol</a:t>
            </a:r>
            <a:r>
              <a:rPr lang="en-US" sz="1800" dirty="0">
                <a:solidFill>
                  <a:srgbClr val="00FFFF"/>
                </a:solidFill>
              </a:rPr>
              <a:t> 2010;34:1155–1162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514261" y="230913"/>
            <a:ext cx="472512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u="sng" dirty="0"/>
              <a:t>Predominant Pattern</a:t>
            </a:r>
          </a:p>
        </p:txBody>
      </p:sp>
    </p:spTree>
    <p:extLst>
      <p:ext uri="{BB962C8B-B14F-4D97-AF65-F5344CB8AC3E}">
        <p14:creationId xmlns:p14="http://schemas.microsoft.com/office/powerpoint/2010/main" val="1540206520"/>
      </p:ext>
    </p:extLst>
  </p:cSld>
  <p:clrMapOvr>
    <a:masterClrMapping/>
  </p:clrMapOvr>
  <p:transition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613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28613" y="824610"/>
            <a:ext cx="8525101" cy="5329447"/>
          </a:xfrm>
          <a:effectLst/>
        </p:spPr>
        <p:txBody>
          <a:bodyPr/>
          <a:lstStyle/>
          <a:p>
            <a:pPr>
              <a:buClr>
                <a:schemeClr val="tx2"/>
              </a:buClr>
              <a:buSzPct val="120000"/>
              <a:buFontTx/>
              <a:buNone/>
            </a:pPr>
            <a:r>
              <a:rPr lang="en-US" sz="3600" u="sng" dirty="0"/>
              <a:t>Preinvasive Lesions</a:t>
            </a:r>
          </a:p>
          <a:p>
            <a:pPr>
              <a:buClr>
                <a:schemeClr val="tx2"/>
              </a:buClr>
              <a:buSzPct val="120000"/>
            </a:pPr>
            <a:r>
              <a:rPr lang="en-US" sz="3600" dirty="0"/>
              <a:t>Atypical adenomatous hyperplasia (AAH)</a:t>
            </a:r>
          </a:p>
          <a:p>
            <a:pPr>
              <a:buClr>
                <a:schemeClr val="tx2"/>
              </a:buClr>
              <a:buSzPct val="120000"/>
            </a:pPr>
            <a:r>
              <a:rPr lang="en-US" sz="3600" dirty="0" err="1"/>
              <a:t>Adca</a:t>
            </a:r>
            <a:r>
              <a:rPr lang="en-US" sz="3600" dirty="0"/>
              <a:t> in situ, AIS ( </a:t>
            </a:r>
            <a:r>
              <a:rPr lang="en-US" sz="3600" u="sng" dirty="0"/>
              <a:t>&lt;</a:t>
            </a:r>
            <a:r>
              <a:rPr lang="en-US" sz="3600" dirty="0"/>
              <a:t> 3 cm, former BAC)</a:t>
            </a:r>
          </a:p>
          <a:p>
            <a:pPr>
              <a:buClr>
                <a:schemeClr val="tx2"/>
              </a:buClr>
              <a:buSzPct val="120000"/>
              <a:buFontTx/>
              <a:buNone/>
            </a:pPr>
            <a:r>
              <a:rPr lang="en-US" sz="3600" u="sng" dirty="0"/>
              <a:t>Minimally Invasive</a:t>
            </a:r>
            <a:r>
              <a:rPr lang="en-US" sz="3600" dirty="0"/>
              <a:t> </a:t>
            </a:r>
          </a:p>
          <a:p>
            <a:pPr>
              <a:buClr>
                <a:schemeClr val="tx2"/>
              </a:buClr>
              <a:buSzPct val="120000"/>
            </a:pPr>
            <a:r>
              <a:rPr lang="en-US" sz="3600" u="sng" dirty="0"/>
              <a:t>&lt;</a:t>
            </a:r>
            <a:r>
              <a:rPr lang="en-US" sz="3600" dirty="0"/>
              <a:t> 3 cm </a:t>
            </a:r>
            <a:r>
              <a:rPr lang="en-US" sz="3600" dirty="0" err="1"/>
              <a:t>lepidic</a:t>
            </a:r>
            <a:r>
              <a:rPr lang="en-US" sz="3600" dirty="0"/>
              <a:t> predominant </a:t>
            </a:r>
            <a:r>
              <a:rPr lang="en-US" sz="3600" u="sng" dirty="0"/>
              <a:t>&lt;</a:t>
            </a:r>
            <a:r>
              <a:rPr lang="en-US" sz="3600" dirty="0"/>
              <a:t> 5 mm invasion</a:t>
            </a:r>
          </a:p>
          <a:p>
            <a:pPr>
              <a:buFontTx/>
              <a:buNone/>
            </a:pPr>
            <a:r>
              <a:rPr lang="en-US" sz="3600" dirty="0"/>
              <a:t>		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613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1613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613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81613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68356" name="Picture 4" descr="Muc BAC TV01-386 2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-3175" y="-668"/>
            <a:ext cx="9140825" cy="6881813"/>
          </a:xfrm>
          <a:prstGeom prst="rect">
            <a:avLst/>
          </a:prstGeom>
          <a:noFill/>
        </p:spPr>
      </p:pic>
      <p:sp>
        <p:nvSpPr>
          <p:cNvPr id="868355" name="Text Box 3"/>
          <p:cNvSpPr txBox="1">
            <a:spLocks noChangeArrowheads="1"/>
          </p:cNvSpPr>
          <p:nvPr/>
        </p:nvSpPr>
        <p:spPr bwMode="auto">
          <a:xfrm>
            <a:off x="0" y="0"/>
            <a:ext cx="2818400" cy="769441"/>
          </a:xfrm>
          <a:prstGeom prst="rect">
            <a:avLst/>
          </a:prstGeom>
          <a:solidFill>
            <a:schemeClr val="tx1"/>
          </a:solidFill>
          <a:ln w="12700">
            <a:solidFill>
              <a:schemeClr val="bg2"/>
            </a:solidFill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dirty="0">
                <a:solidFill>
                  <a:srgbClr val="000000"/>
                </a:solidFill>
                <a:effectLst/>
              </a:rPr>
              <a:t>Mucinous</a:t>
            </a:r>
          </a:p>
        </p:txBody>
      </p:sp>
    </p:spTree>
    <p:extLst>
      <p:ext uri="{BB962C8B-B14F-4D97-AF65-F5344CB8AC3E}">
        <p14:creationId xmlns:p14="http://schemas.microsoft.com/office/powerpoint/2010/main" val="212765551"/>
      </p:ext>
    </p:extLst>
  </p:cSld>
  <p:clrMapOvr>
    <a:masterClrMapping/>
  </p:clrMapOvr>
  <p:transition/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0771" name="Rectangle 3"/>
          <p:cNvSpPr>
            <a:spLocks noGrp="1" noChangeArrowheads="1"/>
          </p:cNvSpPr>
          <p:nvPr>
            <p:ph type="title"/>
          </p:nvPr>
        </p:nvSpPr>
        <p:spPr>
          <a:xfrm>
            <a:off x="536077" y="417476"/>
            <a:ext cx="8146462" cy="1320874"/>
          </a:xfrm>
        </p:spPr>
        <p:txBody>
          <a:bodyPr/>
          <a:lstStyle/>
          <a:p>
            <a:r>
              <a:rPr lang="en-US" dirty="0"/>
              <a:t>Diagnosis of ADCA on Needle or </a:t>
            </a:r>
            <a:br>
              <a:rPr lang="en-US" dirty="0"/>
            </a:br>
            <a:r>
              <a:rPr lang="en-US" dirty="0" err="1"/>
              <a:t>Transbronchial</a:t>
            </a:r>
            <a:r>
              <a:rPr lang="en-US" dirty="0"/>
              <a:t> Biopsy</a:t>
            </a:r>
          </a:p>
        </p:txBody>
      </p:sp>
      <p:sp>
        <p:nvSpPr>
          <p:cNvPr id="800774" name="Rectangle 6"/>
          <p:cNvSpPr>
            <a:spLocks noChangeArrowheads="1"/>
          </p:cNvSpPr>
          <p:nvPr/>
        </p:nvSpPr>
        <p:spPr bwMode="auto">
          <a:xfrm>
            <a:off x="400050" y="1790700"/>
            <a:ext cx="8896350" cy="52197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>
            <a:outerShdw blurRad="63500" dist="38099" dir="2700000" algn="ctr" rotWithShape="0">
              <a:srgbClr val="000000">
                <a:alpha val="74998"/>
              </a:srgbClr>
            </a:outerShdw>
          </a:effectLst>
        </p:spPr>
        <p:txBody>
          <a:bodyPr lIns="90488" tIns="44450" rIns="90488" bIns="44450">
            <a:prstTxWarp prst="textNoShape">
              <a:avLst/>
            </a:prstTxWarp>
          </a:bodyPr>
          <a:lstStyle/>
          <a:p>
            <a:pPr marL="342900" indent="-342900">
              <a:spcBef>
                <a:spcPct val="20000"/>
              </a:spcBef>
              <a:buClr>
                <a:schemeClr val="tx2"/>
              </a:buClr>
              <a:buSzPct val="100000"/>
            </a:pPr>
            <a:endParaRPr lang="en-US" sz="3600">
              <a:solidFill>
                <a:schemeClr val="tx1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800775" name="Rectangle 7"/>
          <p:cNvSpPr>
            <a:spLocks noChangeArrowheads="1"/>
          </p:cNvSpPr>
          <p:nvPr/>
        </p:nvSpPr>
        <p:spPr bwMode="auto">
          <a:xfrm>
            <a:off x="200025" y="2290763"/>
            <a:ext cx="8896350" cy="52197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lIns="90488" tIns="44450" rIns="90488" bIns="44450">
            <a:prstTxWarp prst="textNoShape">
              <a:avLst/>
            </a:prstTxWarp>
          </a:bodyPr>
          <a:lstStyle/>
          <a:p>
            <a:pPr marL="342900" indent="-342900">
              <a:spcBef>
                <a:spcPct val="30000"/>
              </a:spcBef>
              <a:buClr>
                <a:schemeClr val="tx2"/>
              </a:buClr>
              <a:buSzPct val="100000"/>
            </a:pPr>
            <a:r>
              <a:rPr lang="en-US" sz="3600" dirty="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What features suggest </a:t>
            </a:r>
            <a:r>
              <a:rPr lang="en-US" sz="3600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adca</a:t>
            </a:r>
            <a:r>
              <a:rPr lang="en-US" sz="3600" dirty="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?</a:t>
            </a:r>
          </a:p>
          <a:p>
            <a:pPr marL="742950" lvl="1" indent="-285750">
              <a:lnSpc>
                <a:spcPct val="80000"/>
              </a:lnSpc>
              <a:spcBef>
                <a:spcPct val="30000"/>
              </a:spcBef>
              <a:buClr>
                <a:schemeClr val="tx2"/>
              </a:buClr>
              <a:buFontTx/>
              <a:buChar char="–"/>
            </a:pPr>
            <a:r>
              <a:rPr lang="en-US" sz="3600" dirty="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ea typeface="ＭＳ Ｐゴシック" charset="-128"/>
              </a:rPr>
              <a:t> </a:t>
            </a:r>
            <a:r>
              <a:rPr lang="en-US" sz="3200" dirty="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ea typeface="ＭＳ Ｐゴシック" charset="-128"/>
              </a:rPr>
              <a:t>Large cell size</a:t>
            </a:r>
          </a:p>
          <a:p>
            <a:pPr marL="742950" lvl="1" indent="-285750">
              <a:lnSpc>
                <a:spcPct val="80000"/>
              </a:lnSpc>
              <a:spcBef>
                <a:spcPct val="30000"/>
              </a:spcBef>
              <a:buClr>
                <a:schemeClr val="tx2"/>
              </a:buClr>
              <a:buFontTx/>
              <a:buChar char="–"/>
            </a:pPr>
            <a:r>
              <a:rPr lang="en-US" sz="3200" dirty="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ea typeface="ＭＳ Ｐゴシック" charset="-128"/>
              </a:rPr>
              <a:t> Monotony of cell population</a:t>
            </a:r>
          </a:p>
          <a:p>
            <a:pPr marL="742950" lvl="1" indent="-285750">
              <a:lnSpc>
                <a:spcPct val="80000"/>
              </a:lnSpc>
              <a:spcBef>
                <a:spcPct val="30000"/>
              </a:spcBef>
              <a:buClr>
                <a:schemeClr val="tx2"/>
              </a:buClr>
              <a:buFontTx/>
              <a:buChar char="–"/>
            </a:pPr>
            <a:r>
              <a:rPr lang="en-US" sz="3200" dirty="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ea typeface="ＭＳ Ｐゴシック" charset="-128"/>
              </a:rPr>
              <a:t> Subtle nuclear </a:t>
            </a:r>
            <a:r>
              <a:rPr lang="en-US" sz="3200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ea typeface="ＭＳ Ｐゴシック" charset="-128"/>
              </a:rPr>
              <a:t>pleomorphism</a:t>
            </a:r>
            <a:endParaRPr lang="en-US" sz="3200" dirty="0">
              <a:solidFill>
                <a:schemeClr val="tx1"/>
              </a:solidFill>
              <a:effectLst>
                <a:outerShdw blurRad="38100" dist="38100" dir="2700000" algn="tl">
                  <a:srgbClr val="000000"/>
                </a:outerShdw>
              </a:effectLst>
              <a:ea typeface="ＭＳ Ｐゴシック" charset="-128"/>
            </a:endParaRPr>
          </a:p>
          <a:p>
            <a:pPr marL="742950" lvl="1" indent="-285750">
              <a:lnSpc>
                <a:spcPct val="80000"/>
              </a:lnSpc>
              <a:spcBef>
                <a:spcPct val="35000"/>
              </a:spcBef>
              <a:buClr>
                <a:schemeClr val="tx2"/>
              </a:buClr>
              <a:buFontTx/>
              <a:buChar char="–"/>
            </a:pPr>
            <a:r>
              <a:rPr lang="en-US" sz="3200" dirty="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ea typeface="ＭＳ Ｐゴシック" charset="-128"/>
              </a:rPr>
              <a:t> Uniform population of  </a:t>
            </a:r>
            <a:r>
              <a:rPr lang="en-US" sz="3200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ea typeface="ＭＳ Ｐゴシック" charset="-128"/>
              </a:rPr>
              <a:t>mucinous</a:t>
            </a:r>
            <a:r>
              <a:rPr lang="en-US" sz="3200" dirty="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ea typeface="ＭＳ Ｐゴシック" charset="-128"/>
              </a:rPr>
              <a:t> cells</a:t>
            </a:r>
          </a:p>
          <a:p>
            <a:pPr marL="742950" lvl="1" indent="-285750">
              <a:lnSpc>
                <a:spcPct val="80000"/>
              </a:lnSpc>
              <a:spcBef>
                <a:spcPct val="30000"/>
              </a:spcBef>
              <a:buClr>
                <a:schemeClr val="tx2"/>
              </a:buClr>
              <a:buFontTx/>
              <a:buChar char="–"/>
            </a:pPr>
            <a:r>
              <a:rPr lang="en-US" sz="3200" dirty="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ea typeface="ＭＳ Ｐゴシック" charset="-128"/>
              </a:rPr>
              <a:t> Lack of cilia</a:t>
            </a:r>
          </a:p>
          <a:p>
            <a:pPr marL="742950" lvl="1" indent="-285750">
              <a:lnSpc>
                <a:spcPct val="80000"/>
              </a:lnSpc>
              <a:spcBef>
                <a:spcPct val="30000"/>
              </a:spcBef>
              <a:buClr>
                <a:schemeClr val="tx2"/>
              </a:buClr>
            </a:pPr>
            <a:endParaRPr lang="en-US" sz="3200" dirty="0">
              <a:solidFill>
                <a:schemeClr val="tx1"/>
              </a:solidFill>
              <a:effectLst>
                <a:outerShdw blurRad="38100" dist="38100" dir="2700000" algn="tl">
                  <a:srgbClr val="000000"/>
                </a:outerShdw>
              </a:effectLst>
              <a:ea typeface="ＭＳ Ｐゴシック" charset="-128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07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07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1" dur="500"/>
                                        <p:tgtEl>
                                          <p:spTgt spid="8007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07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6" dur="500"/>
                                        <p:tgtEl>
                                          <p:spTgt spid="8007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07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1" dur="500"/>
                                        <p:tgtEl>
                                          <p:spTgt spid="8007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077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6" dur="500"/>
                                        <p:tgtEl>
                                          <p:spTgt spid="80077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077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31" dur="500"/>
                                        <p:tgtEl>
                                          <p:spTgt spid="80077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00775" grpId="0" uiExpand="1" build="allAtOnce"/>
    </p:bld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32834" name="Picture 2" descr="npo00001e"/>
          <p:cNvPicPr>
            <a:picLocks noChangeAspect="1" noChangeArrowheads="1"/>
          </p:cNvPicPr>
          <p:nvPr/>
        </p:nvPicPr>
        <p:blipFill>
          <a:blip r:embed="rId2">
            <a:lum bright="6000" contrast="6000"/>
          </a:blip>
          <a:srcRect/>
          <a:stretch>
            <a:fillRect/>
          </a:stretch>
        </p:blipFill>
        <p:spPr bwMode="auto">
          <a:xfrm>
            <a:off x="0" y="0"/>
            <a:ext cx="9140825" cy="6854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32835" name="Picture 3" descr="npo000020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746625" y="2141538"/>
            <a:ext cx="4397375" cy="4716462"/>
          </a:xfrm>
          <a:prstGeom prst="rect">
            <a:avLst/>
          </a:prstGeom>
          <a:noFill/>
          <a:ln w="38100">
            <a:solidFill>
              <a:srgbClr val="000000"/>
            </a:solidFill>
            <a:miter lim="800000"/>
            <a:headEnd/>
            <a:tailEnd/>
          </a:ln>
          <a:effectLst/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28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6328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33858" name="Picture 2" descr="npo000022"/>
          <p:cNvPicPr>
            <a:picLocks noChangeAspect="1" noChangeArrowheads="1"/>
          </p:cNvPicPr>
          <p:nvPr/>
        </p:nvPicPr>
        <p:blipFill>
          <a:blip r:embed="rId2">
            <a:lum bright="6000" contrast="6000"/>
          </a:blip>
          <a:srcRect/>
          <a:stretch>
            <a:fillRect/>
          </a:stretch>
        </p:blipFill>
        <p:spPr bwMode="auto">
          <a:xfrm>
            <a:off x="0" y="0"/>
            <a:ext cx="9140825" cy="6854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/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34882" name="Picture 2" descr="npo00002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0825" cy="6854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/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non muc adca needle os09-5710 1 .jpg"/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1654981"/>
            <a:ext cx="9144000" cy="3078984"/>
          </a:xfrm>
          <a:prstGeom prst="rect">
            <a:avLst/>
          </a:prstGeom>
          <a:ln>
            <a:solidFill>
              <a:srgbClr val="414141"/>
            </a:solidFill>
          </a:ln>
        </p:spPr>
      </p:pic>
    </p:spTree>
    <p:extLst>
      <p:ext uri="{BB962C8B-B14F-4D97-AF65-F5344CB8AC3E}">
        <p14:creationId xmlns:p14="http://schemas.microsoft.com/office/powerpoint/2010/main" val="84392614"/>
      </p:ext>
    </p:extLst>
  </p:cSld>
  <p:clrMapOvr>
    <a:masterClrMapping/>
  </p:clrMapOvr>
  <p:transition/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non muc adca needle os09-5710 2 .jpg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68848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2461752"/>
      </p:ext>
    </p:extLst>
  </p:cSld>
  <p:clrMapOvr>
    <a:masterClrMapping/>
  </p:clrMapOvr>
  <p:transition/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non muc adca needle os09-5710 6 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68848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7959544"/>
      </p:ext>
    </p:extLst>
  </p:cSld>
  <p:clrMapOvr>
    <a:masterClrMapping/>
  </p:clrMapOvr>
  <p:transition/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hdt01\Desktop\lepidic and invasive mucinous OS11 2722 4.jpg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848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31177115"/>
      </p:ext>
    </p:extLst>
  </p:cSld>
  <p:clrMapOvr>
    <a:masterClrMapping/>
  </p:clrMapOvr>
  <p:transition/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cler pneumocytoma needle called ca 0s16-7448 2.jpg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-6404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91006624"/>
      </p:ext>
    </p:extLst>
  </p:cSld>
  <p:clrMapOvr>
    <a:masterClrMapping/>
  </p:clrMapOvr>
  <p:transition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510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85738" y="1052757"/>
            <a:ext cx="8815387" cy="4905375"/>
          </a:xfrm>
          <a:effectLst/>
        </p:spPr>
        <p:txBody>
          <a:bodyPr/>
          <a:lstStyle/>
          <a:p>
            <a:pPr>
              <a:lnSpc>
                <a:spcPct val="90000"/>
              </a:lnSpc>
              <a:buFontTx/>
              <a:buNone/>
            </a:pPr>
            <a:r>
              <a:rPr lang="en-US" u="sng" dirty="0"/>
              <a:t>Invasive </a:t>
            </a:r>
            <a:r>
              <a:rPr lang="en-US" u="sng" dirty="0" err="1"/>
              <a:t>Adenocarcinoma</a:t>
            </a:r>
            <a:endParaRPr lang="en-US" u="sng" dirty="0"/>
          </a:p>
          <a:p>
            <a:pPr>
              <a:lnSpc>
                <a:spcPct val="90000"/>
              </a:lnSpc>
              <a:buClr>
                <a:schemeClr val="tx2"/>
              </a:buClr>
              <a:buSzPct val="120000"/>
            </a:pPr>
            <a:r>
              <a:rPr lang="en-US" sz="3600" dirty="0"/>
              <a:t>Lepidic predominant </a:t>
            </a:r>
          </a:p>
          <a:p>
            <a:pPr lvl="1">
              <a:lnSpc>
                <a:spcPct val="90000"/>
              </a:lnSpc>
              <a:buClr>
                <a:schemeClr val="tx2"/>
              </a:buClr>
              <a:buSzPct val="120000"/>
            </a:pPr>
            <a:r>
              <a:rPr lang="en-US" sz="3600" dirty="0"/>
              <a:t> Former nonmucinous BAC, with &gt; 5 mm invasion</a:t>
            </a:r>
          </a:p>
          <a:p>
            <a:pPr>
              <a:lnSpc>
                <a:spcPct val="90000"/>
              </a:lnSpc>
              <a:buClr>
                <a:schemeClr val="tx2"/>
              </a:buClr>
              <a:buSzPct val="120000"/>
            </a:pPr>
            <a:r>
              <a:rPr lang="en-US" sz="3600" dirty="0"/>
              <a:t>Acinar predominant</a:t>
            </a:r>
          </a:p>
          <a:p>
            <a:pPr>
              <a:lnSpc>
                <a:spcPct val="90000"/>
              </a:lnSpc>
              <a:buClr>
                <a:schemeClr val="tx2"/>
              </a:buClr>
              <a:buSzPct val="120000"/>
            </a:pPr>
            <a:r>
              <a:rPr lang="en-US" sz="3600" dirty="0"/>
              <a:t>Papillary predominant</a:t>
            </a:r>
          </a:p>
          <a:p>
            <a:pPr>
              <a:lnSpc>
                <a:spcPct val="90000"/>
              </a:lnSpc>
              <a:buClr>
                <a:schemeClr val="tx2"/>
              </a:buClr>
              <a:buSzPct val="120000"/>
            </a:pPr>
            <a:r>
              <a:rPr lang="en-US" sz="3600" dirty="0"/>
              <a:t>Micropapillary predominant</a:t>
            </a:r>
          </a:p>
          <a:p>
            <a:pPr>
              <a:lnSpc>
                <a:spcPct val="90000"/>
              </a:lnSpc>
              <a:buClr>
                <a:schemeClr val="tx2"/>
              </a:buClr>
              <a:buSzPct val="120000"/>
            </a:pPr>
            <a:r>
              <a:rPr lang="en-US" sz="3600" dirty="0"/>
              <a:t>Solid predominant </a:t>
            </a:r>
            <a:endParaRPr lang="en-US" sz="3600" u="sng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510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1510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510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81510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510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81510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510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81510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cler pneumocytoma needle called ca 0s16-7448 3.jpg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7296405"/>
      </p:ext>
    </p:extLst>
  </p:cSld>
  <p:clrMapOvr>
    <a:masterClrMapping/>
  </p:clrMapOvr>
  <p:transition/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cler pneumocytoma needle called ca 0s16-7448 3 Ker.jpg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Text Box 9"/>
          <p:cNvSpPr txBox="1">
            <a:spLocks noChangeArrowheads="1"/>
          </p:cNvSpPr>
          <p:nvPr/>
        </p:nvSpPr>
        <p:spPr bwMode="auto">
          <a:xfrm>
            <a:off x="161496" y="6230550"/>
            <a:ext cx="1843924" cy="461665"/>
          </a:xfrm>
          <a:prstGeom prst="rect">
            <a:avLst/>
          </a:prstGeom>
          <a:solidFill>
            <a:schemeClr val="tx1"/>
          </a:solidFill>
          <a:ln w="28575">
            <a:noFill/>
            <a:miter lim="800000"/>
            <a:headEnd/>
            <a:tailEnd/>
          </a:ln>
          <a:effectLst>
            <a:outerShdw blurRad="63500" dist="38099" dir="2700000" algn="ctr" rotWithShape="0">
              <a:schemeClr val="bg2">
                <a:alpha val="74998"/>
              </a:schemeClr>
            </a:outerShdw>
          </a:effectLst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2400" dirty="0">
                <a:solidFill>
                  <a:srgbClr val="000000"/>
                </a:solidFill>
              </a:rPr>
              <a:t>Pan keratin</a:t>
            </a:r>
          </a:p>
        </p:txBody>
      </p:sp>
    </p:spTree>
    <p:extLst>
      <p:ext uri="{BB962C8B-B14F-4D97-AF65-F5344CB8AC3E}">
        <p14:creationId xmlns:p14="http://schemas.microsoft.com/office/powerpoint/2010/main" val="227646558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cler pneumocytoma needle called ca 0s16-7448 6 TTF.jpg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Text Box 9"/>
          <p:cNvSpPr txBox="1">
            <a:spLocks noChangeArrowheads="1"/>
          </p:cNvSpPr>
          <p:nvPr/>
        </p:nvSpPr>
        <p:spPr bwMode="auto">
          <a:xfrm>
            <a:off x="225969" y="6230550"/>
            <a:ext cx="1022335" cy="461665"/>
          </a:xfrm>
          <a:prstGeom prst="rect">
            <a:avLst/>
          </a:prstGeom>
          <a:solidFill>
            <a:schemeClr val="tx1"/>
          </a:solidFill>
          <a:ln w="28575">
            <a:noFill/>
            <a:miter lim="800000"/>
            <a:headEnd/>
            <a:tailEnd/>
          </a:ln>
          <a:effectLst>
            <a:outerShdw blurRad="63500" dist="38099" dir="2700000" algn="ctr" rotWithShape="0">
              <a:schemeClr val="bg2">
                <a:alpha val="74998"/>
              </a:schemeClr>
            </a:outerShdw>
          </a:effectLst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2400" dirty="0">
                <a:solidFill>
                  <a:srgbClr val="000000"/>
                </a:solidFill>
              </a:rPr>
              <a:t>TTF-1</a:t>
            </a:r>
          </a:p>
        </p:txBody>
      </p:sp>
    </p:spTree>
    <p:extLst>
      <p:ext uri="{BB962C8B-B14F-4D97-AF65-F5344CB8AC3E}">
        <p14:creationId xmlns:p14="http://schemas.microsoft.com/office/powerpoint/2010/main" val="2444776357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cler pneumocytoma needle called ca 0s16-7448 4 EMA.jpg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Text Box 9"/>
          <p:cNvSpPr txBox="1">
            <a:spLocks noChangeArrowheads="1"/>
          </p:cNvSpPr>
          <p:nvPr/>
        </p:nvSpPr>
        <p:spPr bwMode="auto">
          <a:xfrm>
            <a:off x="304967" y="6230550"/>
            <a:ext cx="864339" cy="461665"/>
          </a:xfrm>
          <a:prstGeom prst="rect">
            <a:avLst/>
          </a:prstGeom>
          <a:solidFill>
            <a:schemeClr val="tx1"/>
          </a:solidFill>
          <a:ln w="28575">
            <a:noFill/>
            <a:miter lim="800000"/>
            <a:headEnd/>
            <a:tailEnd/>
          </a:ln>
          <a:effectLst>
            <a:outerShdw blurRad="63500" dist="38099" dir="2700000" algn="ctr" rotWithShape="0">
              <a:schemeClr val="bg2">
                <a:alpha val="74998"/>
              </a:schemeClr>
            </a:outerShdw>
          </a:effectLst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2400" dirty="0">
                <a:solidFill>
                  <a:srgbClr val="000000"/>
                </a:solidFill>
              </a:rPr>
              <a:t>EMA</a:t>
            </a:r>
          </a:p>
        </p:txBody>
      </p:sp>
      <p:sp>
        <p:nvSpPr>
          <p:cNvPr id="5" name="Text Box 3"/>
          <p:cNvSpPr txBox="1">
            <a:spLocks noChangeArrowheads="1"/>
          </p:cNvSpPr>
          <p:nvPr/>
        </p:nvSpPr>
        <p:spPr bwMode="auto">
          <a:xfrm>
            <a:off x="1915840" y="0"/>
            <a:ext cx="5312321" cy="954107"/>
          </a:xfrm>
          <a:prstGeom prst="rect">
            <a:avLst/>
          </a:prstGeom>
          <a:solidFill>
            <a:schemeClr val="tx1"/>
          </a:solidFill>
          <a:ln w="12700">
            <a:solidFill>
              <a:schemeClr val="bg2"/>
            </a:solidFill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pPr algn="ctr"/>
            <a:r>
              <a:rPr lang="en-US" sz="2800" dirty="0" err="1">
                <a:solidFill>
                  <a:srgbClr val="000000"/>
                </a:solidFill>
                <a:effectLst/>
              </a:rPr>
              <a:t>Sclerosing</a:t>
            </a:r>
            <a:r>
              <a:rPr lang="en-US" sz="2800" dirty="0">
                <a:solidFill>
                  <a:srgbClr val="000000"/>
                </a:solidFill>
                <a:effectLst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</a:rPr>
              <a:t>Pneumocytoma</a:t>
            </a:r>
            <a:r>
              <a:rPr lang="en-US" sz="2800" dirty="0">
                <a:solidFill>
                  <a:srgbClr val="000000"/>
                </a:solidFill>
                <a:effectLst/>
              </a:rPr>
              <a:t> </a:t>
            </a:r>
          </a:p>
          <a:p>
            <a:pPr algn="ctr"/>
            <a:r>
              <a:rPr lang="en-US" sz="2800" dirty="0">
                <a:solidFill>
                  <a:srgbClr val="000000"/>
                </a:solidFill>
                <a:effectLst/>
              </a:rPr>
              <a:t>(original dx: adenocarcinoma)</a:t>
            </a:r>
          </a:p>
        </p:txBody>
      </p:sp>
    </p:spTree>
    <p:extLst>
      <p:ext uri="{BB962C8B-B14F-4D97-AF65-F5344CB8AC3E}">
        <p14:creationId xmlns:p14="http://schemas.microsoft.com/office/powerpoint/2010/main" val="41320638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</p:bld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3314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552450"/>
            <a:ext cx="9144000" cy="1272783"/>
          </a:xfrm>
          <a:noFill/>
          <a:ln/>
          <a:effectLst/>
        </p:spPr>
        <p:txBody>
          <a:bodyPr wrap="square" lIns="49212" tIns="20637" rIns="49212" bIns="20637" anchor="t"/>
          <a:lstStyle/>
          <a:p>
            <a:r>
              <a:rPr lang="en-US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AJCC 8</a:t>
            </a:r>
            <a:r>
              <a:rPr lang="en-US" baseline="300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th</a:t>
            </a:r>
            <a:r>
              <a:rPr lang="en-US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 Edition: </a:t>
            </a:r>
            <a:br>
              <a:rPr lang="en-US" dirty="0">
                <a:effectLst>
                  <a:outerShdw blurRad="38100" dist="38100" dir="2700000" algn="tl">
                    <a:srgbClr val="000000"/>
                  </a:outerShdw>
                </a:effectLst>
              </a:rPr>
            </a:br>
            <a:r>
              <a:rPr lang="en-US" dirty="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Guiding Principles</a:t>
            </a:r>
          </a:p>
        </p:txBody>
      </p:sp>
      <p:sp>
        <p:nvSpPr>
          <p:cNvPr id="65331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23888" y="1793875"/>
            <a:ext cx="8035925" cy="4287838"/>
          </a:xfrm>
          <a:noFill/>
          <a:ln/>
          <a:effectLst/>
        </p:spPr>
        <p:txBody>
          <a:bodyPr lIns="90487" rIns="90487"/>
          <a:lstStyle/>
          <a:p>
            <a:pPr marL="463550" indent="-463550" defTabSz="895350">
              <a:spcBef>
                <a:spcPct val="0"/>
              </a:spcBef>
              <a:buFontTx/>
              <a:buNone/>
              <a:tabLst>
                <a:tab pos="4572000" algn="ctr"/>
                <a:tab pos="6000750" algn="ctr"/>
                <a:tab pos="7826375" algn="ctr"/>
              </a:tabLst>
            </a:pPr>
            <a:r>
              <a:rPr lang="en-US" sz="3300" dirty="0"/>
              <a:t>					</a:t>
            </a:r>
          </a:p>
        </p:txBody>
      </p:sp>
      <p:sp>
        <p:nvSpPr>
          <p:cNvPr id="9" name="Content Placeholder 5"/>
          <p:cNvSpPr txBox="1">
            <a:spLocks/>
          </p:cNvSpPr>
          <p:nvPr/>
        </p:nvSpPr>
        <p:spPr>
          <a:xfrm>
            <a:off x="228600" y="1965960"/>
            <a:ext cx="8258175" cy="2895600"/>
          </a:xfrm>
          <a:prstGeom prst="rect">
            <a:avLst/>
          </a:prstGeom>
        </p:spPr>
        <p:txBody>
          <a:bodyPr vert="horz" lIns="0" tIns="228600" rIns="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500"/>
              </a:spcBef>
              <a:buClr>
                <a:schemeClr val="tx2"/>
              </a:buClr>
              <a:buFont typeface="Arial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92150" indent="-23495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Clr>
                <a:schemeClr val="bg2">
                  <a:lumMod val="75000"/>
                </a:schemeClr>
              </a:buClr>
              <a:buFont typeface="Arial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Clr>
                <a:schemeClr val="bg2">
                  <a:lumMod val="75000"/>
                </a:schemeClr>
              </a:buClr>
              <a:buFont typeface="Arial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Clr>
                <a:schemeClr val="bg2">
                  <a:lumMod val="75000"/>
                </a:schemeClr>
              </a:buClr>
              <a:buFont typeface="Arial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Clr>
                <a:schemeClr val="bg2">
                  <a:lumMod val="75000"/>
                </a:schemeClr>
              </a:buClr>
              <a:buFont typeface="Arial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 fontAlgn="auto">
              <a:spcAft>
                <a:spcPts val="0"/>
              </a:spcAft>
              <a:buClr>
                <a:schemeClr val="tx2"/>
              </a:buClr>
              <a:buSzPct val="120000"/>
              <a:defRPr/>
            </a:pPr>
            <a:r>
              <a:rPr lang="en-US" sz="3600" dirty="0">
                <a:effectLst/>
              </a:rPr>
              <a:t> Large retrospective data set: 70,967 NSCLC and 6,189 SCLC</a:t>
            </a:r>
          </a:p>
          <a:p>
            <a:pPr lvl="1" fontAlgn="auto">
              <a:spcAft>
                <a:spcPts val="0"/>
              </a:spcAft>
              <a:buClr>
                <a:schemeClr val="tx2"/>
              </a:buClr>
              <a:buSzPct val="120000"/>
              <a:defRPr/>
            </a:pPr>
            <a:r>
              <a:rPr lang="en-US" sz="3600" dirty="0">
                <a:effectLst/>
              </a:rPr>
              <a:t> Data limited for sub-solid and multiple lung cancers</a:t>
            </a:r>
          </a:p>
          <a:p>
            <a:pPr lvl="1" fontAlgn="auto">
              <a:spcAft>
                <a:spcPts val="0"/>
              </a:spcAft>
              <a:buClr>
                <a:schemeClr val="tx2"/>
              </a:buClr>
              <a:buSzPct val="120000"/>
              <a:defRPr/>
            </a:pPr>
            <a:r>
              <a:rPr kumimoji="0" lang="en-US" sz="3600" i="0" u="none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Arial"/>
              </a:rPr>
              <a:t> </a:t>
            </a:r>
            <a:r>
              <a:rPr kumimoji="0" lang="en-US" sz="3600" i="0" u="none" strike="noStrike" kern="1200" cap="none" spc="0" normalizeH="0" baseline="0" noProof="0" dirty="0">
                <a:ln>
                  <a:noFill/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/>
              </a:rPr>
              <a:t>Clinical and pathology T,N,M match</a:t>
            </a:r>
          </a:p>
          <a:p>
            <a:pPr marL="692150" marR="0" lvl="1" indent="-234950" algn="l" defTabSz="914400" rtl="0" eaLnBrk="1" fontAlgn="auto" latinLnBrk="0" hangingPunct="1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tx2"/>
              </a:buClr>
              <a:buSzPct val="120000"/>
              <a:buFont typeface="Arial" pitchFamily="34" charset="0"/>
              <a:buChar char="•"/>
              <a:tabLst/>
              <a:defRPr/>
            </a:pPr>
            <a:r>
              <a:rPr kumimoji="0" lang="en-US" sz="3600" i="0" u="none" strike="noStrike" kern="1200" cap="none" spc="0" normalizeH="0" baseline="0" noProof="0" dirty="0">
                <a:ln>
                  <a:noFill/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/>
              </a:rPr>
              <a:t> Radiologic info necessary for </a:t>
            </a:r>
            <a:r>
              <a:rPr lang="en-US" sz="3600" dirty="0">
                <a:latin typeface="Arial"/>
              </a:rPr>
              <a:t>p</a:t>
            </a:r>
            <a:r>
              <a:rPr kumimoji="0" lang="en-US" sz="3600" i="0" u="none" strike="noStrike" kern="1200" cap="none" spc="0" normalizeH="0" baseline="0" noProof="0" dirty="0">
                <a:ln>
                  <a:noFill/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/>
              </a:rPr>
              <a:t>T</a:t>
            </a:r>
          </a:p>
        </p:txBody>
      </p:sp>
      <p:sp>
        <p:nvSpPr>
          <p:cNvPr id="10" name="Content Placeholder 5"/>
          <p:cNvSpPr txBox="1">
            <a:spLocks/>
          </p:cNvSpPr>
          <p:nvPr/>
        </p:nvSpPr>
        <p:spPr>
          <a:xfrm>
            <a:off x="688086" y="3505200"/>
            <a:ext cx="7827264" cy="2914650"/>
          </a:xfrm>
          <a:prstGeom prst="rect">
            <a:avLst/>
          </a:prstGeom>
        </p:spPr>
        <p:txBody>
          <a:bodyPr vert="horz" lIns="0" tIns="228600" rIns="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500"/>
              </a:spcBef>
              <a:buClr>
                <a:schemeClr val="tx2"/>
              </a:buClr>
              <a:buFont typeface="Arial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92150" indent="-23495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Clr>
                <a:schemeClr val="bg2">
                  <a:lumMod val="75000"/>
                </a:schemeClr>
              </a:buClr>
              <a:buFont typeface="Arial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Clr>
                <a:schemeClr val="bg2">
                  <a:lumMod val="75000"/>
                </a:schemeClr>
              </a:buClr>
              <a:buFont typeface="Arial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Clr>
                <a:schemeClr val="bg2">
                  <a:lumMod val="75000"/>
                </a:schemeClr>
              </a:buClr>
              <a:buFont typeface="Arial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Clr>
                <a:schemeClr val="bg2">
                  <a:lumMod val="75000"/>
                </a:schemeClr>
              </a:buClr>
              <a:buFont typeface="Arial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692150" marR="0" lvl="1" indent="-234950" algn="l" defTabSz="914400" rtl="0" eaLnBrk="1" fontAlgn="auto" latinLnBrk="0" hangingPunct="1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rgbClr val="BDD7FF">
                  <a:lumMod val="75000"/>
                </a:srgbClr>
              </a:buClr>
              <a:buSzTx/>
              <a:buFont typeface="Arial" pitchFamily="34" charset="0"/>
              <a:buChar char="•"/>
              <a:tabLst/>
              <a:defRPr/>
            </a:pPr>
            <a:endParaRPr kumimoji="0" lang="en-US" sz="28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>
                <a:srgbClr val="0046AD"/>
              </a:buClr>
              <a:buSzTx/>
              <a:buFont typeface="Arial" pitchFamily="34" charset="0"/>
              <a:buChar char="•"/>
              <a:tabLst/>
              <a:defRPr/>
            </a:pPr>
            <a:endParaRPr kumimoji="0" lang="en-US" sz="28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63326878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3"/>
          <p:cNvSpPr txBox="1">
            <a:spLocks/>
          </p:cNvSpPr>
          <p:nvPr/>
        </p:nvSpPr>
        <p:spPr>
          <a:xfrm>
            <a:off x="381000" y="777240"/>
            <a:ext cx="4267200" cy="6248400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4000" b="1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4000" b="1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ea typeface="ＭＳ Ｐゴシック" charset="-128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•"/>
              <a:defRPr sz="4000" b="1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ea typeface="ＭＳ Ｐゴシック" charset="-128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4000" b="1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ea typeface="ＭＳ Ｐゴシック" charset="-128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4000" b="1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ea typeface="ＭＳ Ｐゴシック" charset="-128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4000" b="1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ea typeface="ＭＳ Ｐゴシック" charset="-128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4000" b="1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ea typeface="ＭＳ Ｐゴシック" charset="-128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4000" b="1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ea typeface="ＭＳ Ｐゴシック" charset="-128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4000" b="1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ea typeface="ＭＳ Ｐゴシック" charset="-128"/>
              </a:defRPr>
            </a:lvl9pPr>
          </a:lstStyle>
          <a:p>
            <a:pPr marL="0" indent="0">
              <a:spcBef>
                <a:spcPts val="600"/>
              </a:spcBef>
              <a:buFontTx/>
              <a:buNone/>
            </a:pPr>
            <a:r>
              <a:rPr lang="en-US" sz="3200" kern="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T0 No primary tumor</a:t>
            </a:r>
          </a:p>
          <a:p>
            <a:pPr marL="0" indent="0">
              <a:spcBef>
                <a:spcPts val="600"/>
              </a:spcBef>
              <a:buFontTx/>
              <a:buNone/>
            </a:pPr>
            <a:r>
              <a:rPr lang="en-US" sz="3200" kern="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Tis CIS</a:t>
            </a:r>
          </a:p>
          <a:p>
            <a:pPr marL="0" indent="0">
              <a:spcBef>
                <a:spcPts val="600"/>
              </a:spcBef>
              <a:buFontTx/>
              <a:buNone/>
            </a:pPr>
            <a:endParaRPr lang="en-US" sz="3200" kern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>
              <a:spcBef>
                <a:spcPts val="600"/>
              </a:spcBef>
              <a:buFontTx/>
              <a:buNone/>
            </a:pPr>
            <a:endParaRPr lang="en-US" sz="3200" kern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>
              <a:spcBef>
                <a:spcPts val="600"/>
              </a:spcBef>
              <a:buFontTx/>
              <a:buNone/>
            </a:pPr>
            <a:r>
              <a:rPr lang="en-US" sz="3200" kern="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T1 ≤ 3 cm not in main bronchus and no pleural invasion</a:t>
            </a:r>
          </a:p>
          <a:p>
            <a:pPr marL="0" indent="0">
              <a:spcBef>
                <a:spcPts val="600"/>
              </a:spcBef>
              <a:buFontTx/>
              <a:buNone/>
            </a:pPr>
            <a:r>
              <a:rPr lang="en-US" sz="3200" kern="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3200" i="1" kern="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T1a  ≤ 2 cm</a:t>
            </a:r>
          </a:p>
          <a:p>
            <a:pPr marL="0" indent="0">
              <a:spcBef>
                <a:spcPts val="600"/>
              </a:spcBef>
              <a:buFontTx/>
              <a:buNone/>
            </a:pPr>
            <a:r>
              <a:rPr lang="en-US" sz="3200" i="1" kern="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T1b &gt; 2 &lt; 3 cm</a:t>
            </a:r>
          </a:p>
        </p:txBody>
      </p:sp>
      <p:sp>
        <p:nvSpPr>
          <p:cNvPr id="3" name="Content Placeholder 4"/>
          <p:cNvSpPr txBox="1">
            <a:spLocks/>
          </p:cNvSpPr>
          <p:nvPr/>
        </p:nvSpPr>
        <p:spPr>
          <a:xfrm>
            <a:off x="4965031" y="834992"/>
            <a:ext cx="4066673" cy="5943600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4000" b="1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4000" b="1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ea typeface="ＭＳ Ｐゴシック" charset="-128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•"/>
              <a:defRPr sz="4000" b="1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ea typeface="ＭＳ Ｐゴシック" charset="-128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4000" b="1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ea typeface="ＭＳ Ｐゴシック" charset="-128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4000" b="1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ea typeface="ＭＳ Ｐゴシック" charset="-128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4000" b="1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ea typeface="ＭＳ Ｐゴシック" charset="-128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4000" b="1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ea typeface="ＭＳ Ｐゴシック" charset="-128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4000" b="1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ea typeface="ＭＳ Ｐゴシック" charset="-128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4000" b="1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ea typeface="ＭＳ Ｐゴシック" charset="-128"/>
              </a:defRPr>
            </a:lvl9pPr>
          </a:lstStyle>
          <a:p>
            <a:pPr marL="0" indent="0">
              <a:spcBef>
                <a:spcPts val="600"/>
              </a:spcBef>
              <a:buFontTx/>
              <a:buNone/>
            </a:pPr>
            <a:r>
              <a:rPr lang="en-US" sz="3200" kern="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T0 No primary </a:t>
            </a:r>
          </a:p>
          <a:p>
            <a:pPr marL="0" indent="0">
              <a:spcBef>
                <a:spcPts val="600"/>
              </a:spcBef>
              <a:buFontTx/>
              <a:buNone/>
            </a:pPr>
            <a:r>
              <a:rPr lang="en-US" sz="3200" kern="0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Tis CIS (SCIS-AIS)</a:t>
            </a:r>
          </a:p>
          <a:p>
            <a:pPr marL="0" indent="0">
              <a:spcBef>
                <a:spcPts val="600"/>
              </a:spcBef>
              <a:buNone/>
            </a:pPr>
            <a:r>
              <a:rPr lang="en-US" sz="3200" kern="0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Tmi  </a:t>
            </a:r>
            <a:r>
              <a:rPr lang="en-US" sz="3200" u="sng" kern="0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&lt;</a:t>
            </a:r>
            <a:r>
              <a:rPr lang="en-US" sz="3200" kern="0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5 mm</a:t>
            </a:r>
          </a:p>
          <a:p>
            <a:pPr marL="0" indent="0">
              <a:spcBef>
                <a:spcPts val="600"/>
              </a:spcBef>
              <a:buNone/>
            </a:pPr>
            <a:endParaRPr lang="en-US" sz="3200" u="sng" kern="0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>
              <a:spcBef>
                <a:spcPts val="600"/>
              </a:spcBef>
              <a:buFontTx/>
              <a:buNone/>
            </a:pPr>
            <a:r>
              <a:rPr lang="en-US" sz="3200" kern="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T1 ≤ 3cm not in main bronchus and no pl. invasion</a:t>
            </a:r>
          </a:p>
          <a:p>
            <a:pPr marL="0" indent="0">
              <a:spcBef>
                <a:spcPts val="600"/>
              </a:spcBef>
              <a:buFontTx/>
              <a:buNone/>
            </a:pPr>
            <a:r>
              <a:rPr lang="en-US" sz="3200" kern="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3200" kern="0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T1a  ≤ 1 cm</a:t>
            </a:r>
          </a:p>
          <a:p>
            <a:pPr marL="0" indent="0">
              <a:spcBef>
                <a:spcPts val="600"/>
              </a:spcBef>
              <a:buFontTx/>
              <a:buNone/>
            </a:pPr>
            <a:r>
              <a:rPr lang="en-US" sz="3200" kern="0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T1b  &gt; 1 ≤2 cm</a:t>
            </a:r>
          </a:p>
          <a:p>
            <a:pPr marL="0" indent="0">
              <a:spcBef>
                <a:spcPts val="600"/>
              </a:spcBef>
              <a:buFontTx/>
              <a:buNone/>
            </a:pPr>
            <a:r>
              <a:rPr lang="en-US" sz="3200" kern="0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T1c  &gt; 2  ≤ 3cm</a:t>
            </a:r>
          </a:p>
          <a:p>
            <a:pPr marL="0" indent="0">
              <a:spcBef>
                <a:spcPts val="600"/>
              </a:spcBef>
              <a:buFontTx/>
              <a:buNone/>
            </a:pPr>
            <a:endParaRPr lang="en-US" sz="3200" kern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>
              <a:spcBef>
                <a:spcPts val="600"/>
              </a:spcBef>
              <a:buFontTx/>
              <a:buNone/>
            </a:pPr>
            <a:endParaRPr lang="en-US" sz="3200" kern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>
              <a:spcBef>
                <a:spcPts val="600"/>
              </a:spcBef>
              <a:buFontTx/>
              <a:buNone/>
            </a:pPr>
            <a:endParaRPr lang="en-US" sz="3200" kern="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>
              <a:spcBef>
                <a:spcPts val="600"/>
              </a:spcBef>
              <a:buFontTx/>
              <a:buNone/>
            </a:pPr>
            <a:endParaRPr lang="en-US" sz="3200" kern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545913" y="104098"/>
            <a:ext cx="2747798" cy="705321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chemeClr val="tx2"/>
                </a:solidFill>
                <a:latin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chemeClr val="tx2"/>
                </a:solidFill>
                <a:latin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chemeClr val="tx2"/>
                </a:solidFill>
                <a:latin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chemeClr val="tx2"/>
                </a:solidFill>
                <a:latin typeface="Arial" charset="0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chemeClr val="tx2"/>
                </a:solidFill>
                <a:latin typeface="Arial" charset="0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chemeClr val="tx2"/>
                </a:solidFill>
                <a:latin typeface="Arial" charset="0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chemeClr val="tx2"/>
                </a:solidFill>
                <a:latin typeface="Arial" charset="0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chemeClr val="tx2"/>
                </a:solidFill>
                <a:latin typeface="Arial" charset="0"/>
              </a:defRPr>
            </a:lvl9pPr>
          </a:lstStyle>
          <a:p>
            <a:r>
              <a:rPr lang="en-US" kern="0" dirty="0">
                <a:solidFill>
                  <a:srgbClr val="FFFF00"/>
                </a:solidFill>
                <a:effectLst/>
              </a:rPr>
              <a:t>7</a:t>
            </a:r>
            <a:r>
              <a:rPr lang="en-US" kern="0" baseline="30000" dirty="0">
                <a:solidFill>
                  <a:srgbClr val="FFFF00"/>
                </a:solidFill>
                <a:effectLst/>
              </a:rPr>
              <a:t>th</a:t>
            </a:r>
            <a:r>
              <a:rPr lang="en-US" kern="0" dirty="0">
                <a:solidFill>
                  <a:srgbClr val="FFFF00"/>
                </a:solidFill>
                <a:effectLst/>
              </a:rPr>
              <a:t> ed.</a:t>
            </a: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4935033" y="104098"/>
            <a:ext cx="2747798" cy="705321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chemeClr val="tx2"/>
                </a:solidFill>
                <a:latin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chemeClr val="tx2"/>
                </a:solidFill>
                <a:latin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chemeClr val="tx2"/>
                </a:solidFill>
                <a:latin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chemeClr val="tx2"/>
                </a:solidFill>
                <a:latin typeface="Arial" charset="0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chemeClr val="tx2"/>
                </a:solidFill>
                <a:latin typeface="Arial" charset="0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chemeClr val="tx2"/>
                </a:solidFill>
                <a:latin typeface="Arial" charset="0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chemeClr val="tx2"/>
                </a:solidFill>
                <a:latin typeface="Arial" charset="0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chemeClr val="tx2"/>
                </a:solidFill>
                <a:latin typeface="Arial" charset="0"/>
              </a:defRPr>
            </a:lvl9pPr>
          </a:lstStyle>
          <a:p>
            <a:r>
              <a:rPr lang="en-US" kern="0" dirty="0">
                <a:solidFill>
                  <a:srgbClr val="FFFF00"/>
                </a:solidFill>
                <a:effectLst/>
              </a:rPr>
              <a:t>8</a:t>
            </a:r>
            <a:r>
              <a:rPr lang="en-US" kern="0" baseline="30000" dirty="0">
                <a:solidFill>
                  <a:srgbClr val="FFFF00"/>
                </a:solidFill>
                <a:effectLst/>
              </a:rPr>
              <a:t>th</a:t>
            </a:r>
            <a:r>
              <a:rPr lang="en-US" kern="0" dirty="0">
                <a:solidFill>
                  <a:srgbClr val="FFFF00"/>
                </a:solidFill>
                <a:effectLst/>
              </a:rPr>
              <a:t> ed.</a:t>
            </a:r>
          </a:p>
        </p:txBody>
      </p:sp>
    </p:spTree>
    <p:extLst>
      <p:ext uri="{BB962C8B-B14F-4D97-AF65-F5344CB8AC3E}">
        <p14:creationId xmlns:p14="http://schemas.microsoft.com/office/powerpoint/2010/main" val="2098670703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02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69400" cy="6877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1796" y="4973602"/>
            <a:ext cx="8794075" cy="1320874"/>
          </a:xfrm>
        </p:spPr>
        <p:txBody>
          <a:bodyPr/>
          <a:lstStyle/>
          <a:p>
            <a:r>
              <a:rPr lang="en-US" dirty="0"/>
              <a:t>Measure the Gross if at all possible</a:t>
            </a:r>
            <a:br>
              <a:rPr lang="en-US" dirty="0"/>
            </a:br>
            <a:r>
              <a:rPr lang="en-US" dirty="0"/>
              <a:t> ~ 10% shrinkage</a:t>
            </a:r>
          </a:p>
        </p:txBody>
      </p:sp>
    </p:spTree>
    <p:extLst>
      <p:ext uri="{BB962C8B-B14F-4D97-AF65-F5344CB8AC3E}">
        <p14:creationId xmlns:p14="http://schemas.microsoft.com/office/powerpoint/2010/main" val="944153398"/>
      </p:ext>
    </p:extLst>
  </p:cSld>
  <p:clrMapOvr>
    <a:masterClrMapping/>
  </p:clrMapOvr>
  <p:transition/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3295" t="5008" r="3985" b="5692"/>
          <a:stretch/>
        </p:blipFill>
        <p:spPr bwMode="auto">
          <a:xfrm>
            <a:off x="472958" y="1403130"/>
            <a:ext cx="8229600" cy="5152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itle 1"/>
          <p:cNvSpPr txBox="1">
            <a:spLocks/>
          </p:cNvSpPr>
          <p:nvPr/>
        </p:nvSpPr>
        <p:spPr bwMode="auto">
          <a:xfrm>
            <a:off x="976510" y="104913"/>
            <a:ext cx="7184661" cy="1197764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>
            <a:outerShdw blurRad="63500" dist="38099" dir="2700000" algn="ctr" rotWithShape="0">
              <a:srgbClr val="000000">
                <a:alpha val="74998"/>
              </a:srgbClr>
            </a:outerShdw>
          </a:effectLst>
        </p:spPr>
        <p:txBody>
          <a:bodyPr vert="horz" wrap="none" lIns="90488" tIns="44450" rIns="90488" bIns="44450" numCol="1" anchor="ctr" anchorCtr="0" compatLnSpc="1">
            <a:prstTxWarp prst="textNoShape">
              <a:avLst/>
            </a:prstTxWarp>
            <a:sp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chemeClr val="tx2"/>
                </a:solidFill>
                <a:latin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chemeClr val="tx2"/>
                </a:solidFill>
                <a:latin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chemeClr val="tx2"/>
                </a:solidFill>
                <a:latin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chemeClr val="tx2"/>
                </a:solidFill>
                <a:latin typeface="Arial" charset="0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chemeClr val="tx2"/>
                </a:solidFill>
                <a:latin typeface="Arial" charset="0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chemeClr val="tx2"/>
                </a:solidFill>
                <a:latin typeface="Arial" charset="0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chemeClr val="tx2"/>
                </a:solidFill>
                <a:latin typeface="Arial" charset="0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chemeClr val="tx2"/>
                </a:solidFill>
                <a:latin typeface="Arial" charset="0"/>
              </a:defRPr>
            </a:lvl9pPr>
          </a:lstStyle>
          <a:p>
            <a:r>
              <a:rPr lang="en-US" sz="3600" kern="0" dirty="0">
                <a:effectLst/>
              </a:rPr>
              <a:t>Part Solid (presumed invasive), </a:t>
            </a:r>
          </a:p>
          <a:p>
            <a:r>
              <a:rPr lang="en-US" sz="3600" kern="0" dirty="0">
                <a:effectLst/>
              </a:rPr>
              <a:t>Part GG (presumed </a:t>
            </a:r>
            <a:r>
              <a:rPr lang="en-US" sz="3600" kern="0" dirty="0" err="1">
                <a:effectLst/>
              </a:rPr>
              <a:t>lepidic</a:t>
            </a:r>
            <a:r>
              <a:rPr lang="en-US" sz="3600" kern="0" dirty="0">
                <a:effectLst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1212078125"/>
      </p:ext>
    </p:extLst>
  </p:cSld>
  <p:clrMapOvr>
    <a:masterClrMapping/>
  </p:clrMapOvr>
  <p:transition/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0800000"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6711809"/>
      </p:ext>
    </p:extLst>
  </p:cSld>
  <p:clrMapOvr>
    <a:masterClrMapping/>
  </p:clrMapOvr>
  <p:transition/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4572000" cy="3429000"/>
          </a:xfrm>
          <a:prstGeom prst="rect">
            <a:avLst/>
          </a:prstGeom>
          <a:ln>
            <a:solidFill>
              <a:schemeClr val="bg2"/>
            </a:solidFill>
          </a:ln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2000" y="0"/>
            <a:ext cx="4572000" cy="3429000"/>
          </a:xfrm>
          <a:prstGeom prst="rect">
            <a:avLst/>
          </a:prstGeom>
          <a:ln>
            <a:solidFill>
              <a:schemeClr val="bg2"/>
            </a:solidFill>
          </a:ln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3429000"/>
            <a:ext cx="4572000" cy="3429000"/>
          </a:xfrm>
          <a:prstGeom prst="rect">
            <a:avLst/>
          </a:prstGeom>
          <a:ln>
            <a:solidFill>
              <a:schemeClr val="bg2"/>
            </a:solidFill>
          </a:ln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2000" y="3429000"/>
            <a:ext cx="4572000" cy="3429000"/>
          </a:xfrm>
          <a:prstGeom prst="rect">
            <a:avLst/>
          </a:prstGeom>
          <a:ln>
            <a:solidFill>
              <a:schemeClr val="bg2"/>
            </a:solidFill>
          </a:ln>
        </p:spPr>
      </p:pic>
      <p:sp>
        <p:nvSpPr>
          <p:cNvPr id="6" name="TextBox 5"/>
          <p:cNvSpPr txBox="1"/>
          <p:nvPr/>
        </p:nvSpPr>
        <p:spPr>
          <a:xfrm>
            <a:off x="78830" y="3084690"/>
            <a:ext cx="1800493" cy="646331"/>
          </a:xfrm>
          <a:prstGeom prst="rect">
            <a:avLst/>
          </a:prstGeom>
          <a:solidFill>
            <a:schemeClr val="tx1"/>
          </a:solidFill>
          <a:ln>
            <a:solidFill>
              <a:srgbClr val="000000"/>
            </a:solidFill>
          </a:ln>
        </p:spPr>
        <p:txBody>
          <a:bodyPr wrap="none" rtlCol="0">
            <a:spAutoFit/>
          </a:bodyPr>
          <a:lstStyle/>
          <a:p>
            <a:r>
              <a:rPr lang="en-US" sz="3600" dirty="0" err="1">
                <a:solidFill>
                  <a:srgbClr val="000000"/>
                </a:solidFill>
              </a:rPr>
              <a:t>Lepidic</a:t>
            </a:r>
            <a:endParaRPr lang="en-US" sz="3600" dirty="0">
              <a:solidFill>
                <a:srgbClr val="00000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343507" y="3110962"/>
            <a:ext cx="1620957" cy="646331"/>
          </a:xfrm>
          <a:prstGeom prst="rect">
            <a:avLst/>
          </a:prstGeom>
          <a:solidFill>
            <a:schemeClr val="tx1"/>
          </a:solidFill>
          <a:ln>
            <a:solidFill>
              <a:srgbClr val="000000"/>
            </a:solidFill>
          </a:ln>
        </p:spPr>
        <p:txBody>
          <a:bodyPr wrap="none" rtlCol="0">
            <a:spAutoFit/>
          </a:bodyPr>
          <a:lstStyle/>
          <a:p>
            <a:r>
              <a:rPr lang="en-US" sz="3600" dirty="0">
                <a:solidFill>
                  <a:srgbClr val="000000"/>
                </a:solidFill>
              </a:rPr>
              <a:t>Acinar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311860" y="28670"/>
            <a:ext cx="8520281" cy="646331"/>
          </a:xfrm>
          <a:prstGeom prst="rect">
            <a:avLst/>
          </a:prstGeom>
          <a:solidFill>
            <a:schemeClr val="tx1"/>
          </a:solidFill>
          <a:ln>
            <a:solidFill>
              <a:srgbClr val="000000"/>
            </a:solidFill>
          </a:ln>
        </p:spPr>
        <p:txBody>
          <a:bodyPr wrap="none" rtlCol="0">
            <a:spAutoFit/>
          </a:bodyPr>
          <a:lstStyle/>
          <a:p>
            <a:r>
              <a:rPr lang="en-US" sz="3600">
                <a:solidFill>
                  <a:srgbClr val="000000"/>
                </a:solidFill>
              </a:rPr>
              <a:t>Stage on invasive, mention both sizes</a:t>
            </a:r>
            <a:endParaRPr lang="en-US" sz="36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02362663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0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85738" y="1194273"/>
            <a:ext cx="8815387" cy="4905375"/>
          </a:xfrm>
          <a:effectLst/>
        </p:spPr>
        <p:txBody>
          <a:bodyPr/>
          <a:lstStyle/>
          <a:p>
            <a:pPr algn="ctr">
              <a:buFontTx/>
              <a:buNone/>
            </a:pPr>
            <a:r>
              <a:rPr lang="en-US" u="sng" dirty="0"/>
              <a:t>Invasive </a:t>
            </a:r>
            <a:r>
              <a:rPr lang="en-US" u="sng" dirty="0" err="1"/>
              <a:t>Adenocarcinoma</a:t>
            </a:r>
            <a:r>
              <a:rPr lang="en-US" u="sng" dirty="0"/>
              <a:t> Variants</a:t>
            </a:r>
          </a:p>
          <a:p>
            <a:pPr>
              <a:buClr>
                <a:schemeClr val="tx2"/>
              </a:buClr>
              <a:buSzPct val="120000"/>
            </a:pPr>
            <a:r>
              <a:rPr lang="en-US" sz="3600" dirty="0"/>
              <a:t>Invasive mucinous </a:t>
            </a:r>
          </a:p>
          <a:p>
            <a:pPr lvl="1">
              <a:buClr>
                <a:schemeClr val="tx2"/>
              </a:buClr>
              <a:buSzPct val="120000"/>
            </a:pPr>
            <a:r>
              <a:rPr lang="en-US" sz="3600" dirty="0"/>
              <a:t> Formerly mucinous BAC</a:t>
            </a:r>
          </a:p>
          <a:p>
            <a:pPr>
              <a:buClr>
                <a:schemeClr val="tx2"/>
              </a:buClr>
              <a:buSzPct val="120000"/>
            </a:pPr>
            <a:r>
              <a:rPr lang="en-US" sz="3600" dirty="0"/>
              <a:t>Colloid</a:t>
            </a:r>
          </a:p>
          <a:p>
            <a:pPr>
              <a:buClr>
                <a:schemeClr val="tx2"/>
              </a:buClr>
              <a:buSzPct val="120000"/>
            </a:pPr>
            <a:r>
              <a:rPr lang="en-US" sz="3600" dirty="0"/>
              <a:t>Fetal </a:t>
            </a:r>
          </a:p>
          <a:p>
            <a:pPr>
              <a:buClr>
                <a:schemeClr val="tx2"/>
              </a:buClr>
              <a:buSzPct val="120000"/>
            </a:pPr>
            <a:r>
              <a:rPr lang="en-US" sz="3600" dirty="0"/>
              <a:t>Enteric</a:t>
            </a:r>
          </a:p>
          <a:p>
            <a:pPr>
              <a:buFontTx/>
              <a:buNone/>
            </a:pPr>
            <a:endParaRPr lang="en-US" sz="3600" u="sng" dirty="0"/>
          </a:p>
        </p:txBody>
      </p:sp>
    </p:spTree>
  </p:cSld>
  <p:clrMapOvr>
    <a:masterClrMapping/>
  </p:clrMapOvr>
  <p:transition/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 descr="H:\Tazelaar\Images\Lung\Neoplasms\Malignant Epithelial\Adca\Acinar\SA18-3656 E5.jpg"/>
          <p:cNvPicPr>
            <a:picLocks noChangeAspect="1" noChangeArrowheads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605"/>
          <a:stretch/>
        </p:blipFill>
        <p:spPr bwMode="auto">
          <a:xfrm rot="3240000">
            <a:off x="4364292" y="3617623"/>
            <a:ext cx="4125853" cy="2711669"/>
          </a:xfrm>
          <a:prstGeom prst="rect">
            <a:avLst/>
          </a:prstGeom>
          <a:noFill/>
          <a:ln>
            <a:solidFill>
              <a:srgbClr val="00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68338" y="209240"/>
            <a:ext cx="4800995" cy="705321"/>
          </a:xfrm>
        </p:spPr>
        <p:txBody>
          <a:bodyPr/>
          <a:lstStyle/>
          <a:p>
            <a:r>
              <a:rPr lang="en-US" dirty="0"/>
              <a:t>Part Solid, Part GG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50000"/>
          <a:stretch/>
        </p:blipFill>
        <p:spPr bwMode="auto">
          <a:xfrm>
            <a:off x="404649" y="1192052"/>
            <a:ext cx="3657600" cy="52324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 descr="H:\Tazelaar\Images\Lung\Neoplasms\Malignant Epithelial\Adca\Acinar\SA18-3656 A2.jpg"/>
          <p:cNvPicPr>
            <a:picLocks noChangeAspect="1" noChangeArrowheads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 rot="5400000" flipH="1" flipV="1">
            <a:off x="5142755" y="353824"/>
            <a:ext cx="2573615" cy="4123944"/>
          </a:xfrm>
          <a:prstGeom prst="rect">
            <a:avLst/>
          </a:prstGeom>
          <a:noFill/>
          <a:ln>
            <a:solidFill>
              <a:srgbClr val="00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Left Brace 2"/>
          <p:cNvSpPr/>
          <p:nvPr/>
        </p:nvSpPr>
        <p:spPr bwMode="auto">
          <a:xfrm rot="16200000">
            <a:off x="1858260" y="5362340"/>
            <a:ext cx="298442" cy="515007"/>
          </a:xfrm>
          <a:prstGeom prst="leftBrace">
            <a:avLst/>
          </a:prstGeom>
          <a:noFill/>
          <a:ln w="38100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400" b="1" i="0" u="none" strike="noStrike" cap="none" normalizeH="0" baseline="0">
              <a:ln>
                <a:noFill/>
              </a:ln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229699" y="5943596"/>
            <a:ext cx="1646605" cy="646331"/>
          </a:xfrm>
          <a:prstGeom prst="rect">
            <a:avLst/>
          </a:prstGeom>
          <a:solidFill>
            <a:schemeClr val="tx1"/>
          </a:solidFill>
          <a:ln>
            <a:solidFill>
              <a:srgbClr val="000000"/>
            </a:solidFill>
          </a:ln>
        </p:spPr>
        <p:txBody>
          <a:bodyPr wrap="none" rtlCol="0">
            <a:spAutoFit/>
          </a:bodyPr>
          <a:lstStyle/>
          <a:p>
            <a:r>
              <a:rPr lang="en-US" sz="3600" dirty="0">
                <a:solidFill>
                  <a:srgbClr val="000000"/>
                </a:solidFill>
              </a:rPr>
              <a:t>16 mm</a:t>
            </a:r>
          </a:p>
        </p:txBody>
      </p:sp>
      <p:sp>
        <p:nvSpPr>
          <p:cNvPr id="10" name="Left Brace 9"/>
          <p:cNvSpPr/>
          <p:nvPr/>
        </p:nvSpPr>
        <p:spPr bwMode="auto">
          <a:xfrm rot="10800000">
            <a:off x="6908624" y="1939157"/>
            <a:ext cx="254325" cy="1387366"/>
          </a:xfrm>
          <a:prstGeom prst="leftBrace">
            <a:avLst/>
          </a:prstGeom>
          <a:noFill/>
          <a:ln w="38100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400" b="1" i="0" u="none" strike="noStrike" cap="none" normalizeH="0" baseline="0" dirty="0">
              <a:ln>
                <a:noFill/>
              </a:ln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</a:endParaRPr>
          </a:p>
        </p:txBody>
      </p:sp>
      <p:sp>
        <p:nvSpPr>
          <p:cNvPr id="11" name="Left Brace 10"/>
          <p:cNvSpPr/>
          <p:nvPr/>
        </p:nvSpPr>
        <p:spPr bwMode="auto">
          <a:xfrm rot="10800000">
            <a:off x="6461916" y="3920413"/>
            <a:ext cx="254325" cy="1699429"/>
          </a:xfrm>
          <a:prstGeom prst="leftBrace">
            <a:avLst/>
          </a:prstGeom>
          <a:noFill/>
          <a:ln w="38100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400" b="1" i="0" u="none" strike="noStrike" cap="none" normalizeH="0" baseline="0" dirty="0">
              <a:ln>
                <a:noFill/>
              </a:ln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7593903" y="2327922"/>
            <a:ext cx="1390124" cy="646331"/>
          </a:xfrm>
          <a:prstGeom prst="rect">
            <a:avLst/>
          </a:prstGeom>
          <a:solidFill>
            <a:schemeClr val="tx1"/>
          </a:solidFill>
          <a:ln>
            <a:solidFill>
              <a:srgbClr val="000000"/>
            </a:solidFill>
          </a:ln>
        </p:spPr>
        <p:txBody>
          <a:bodyPr wrap="none" rtlCol="0">
            <a:spAutoFit/>
          </a:bodyPr>
          <a:lstStyle/>
          <a:p>
            <a:r>
              <a:rPr lang="en-US" sz="3600" dirty="0">
                <a:solidFill>
                  <a:srgbClr val="000000"/>
                </a:solidFill>
              </a:rPr>
              <a:t>7 mm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525579" y="4514136"/>
            <a:ext cx="1518364" cy="646331"/>
          </a:xfrm>
          <a:prstGeom prst="rect">
            <a:avLst/>
          </a:prstGeom>
          <a:solidFill>
            <a:schemeClr val="tx1"/>
          </a:solidFill>
          <a:ln>
            <a:solidFill>
              <a:srgbClr val="000000"/>
            </a:solidFill>
          </a:ln>
        </p:spPr>
        <p:txBody>
          <a:bodyPr wrap="none" rtlCol="0">
            <a:spAutoFit/>
          </a:bodyPr>
          <a:lstStyle/>
          <a:p>
            <a:r>
              <a:rPr lang="en-US" sz="3600" dirty="0">
                <a:solidFill>
                  <a:srgbClr val="000000"/>
                </a:solidFill>
              </a:rPr>
              <a:t> 9 mm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380616" y="1192052"/>
            <a:ext cx="1021626" cy="400110"/>
          </a:xfrm>
          <a:prstGeom prst="rect">
            <a:avLst/>
          </a:prstGeom>
          <a:solidFill>
            <a:schemeClr val="tx1"/>
          </a:solidFill>
          <a:ln>
            <a:solidFill>
              <a:srgbClr val="000000"/>
            </a:solidFill>
          </a:ln>
        </p:spPr>
        <p:txBody>
          <a:bodyPr wrap="none" rtlCol="0">
            <a:spAutoFit/>
          </a:bodyPr>
          <a:lstStyle/>
          <a:p>
            <a:r>
              <a:rPr lang="en-US" sz="2000">
                <a:solidFill>
                  <a:schemeClr val="bg2"/>
                </a:solidFill>
              </a:rPr>
              <a:t>Wedge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447956" y="6277955"/>
            <a:ext cx="1553630" cy="400110"/>
          </a:xfrm>
          <a:prstGeom prst="rect">
            <a:avLst/>
          </a:prstGeom>
          <a:solidFill>
            <a:schemeClr val="tx1"/>
          </a:solidFill>
          <a:ln>
            <a:solidFill>
              <a:srgbClr val="000000"/>
            </a:solidFill>
          </a:ln>
        </p:spPr>
        <p:txBody>
          <a:bodyPr wrap="none" rtlCol="0">
            <a:spAutoFit/>
          </a:bodyPr>
          <a:lstStyle/>
          <a:p>
            <a:r>
              <a:rPr lang="en-US" sz="2000" dirty="0">
                <a:solidFill>
                  <a:schemeClr val="bg2"/>
                </a:solidFill>
              </a:rPr>
              <a:t>Lobectomy</a:t>
            </a:r>
          </a:p>
        </p:txBody>
      </p:sp>
    </p:spTree>
    <p:extLst>
      <p:ext uri="{BB962C8B-B14F-4D97-AF65-F5344CB8AC3E}">
        <p14:creationId xmlns:p14="http://schemas.microsoft.com/office/powerpoint/2010/main" val="2175184706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animBg="1"/>
      <p:bldP spid="4" grpId="0" animBg="1"/>
    </p:bld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3"/>
          <p:cNvSpPr txBox="1">
            <a:spLocks/>
          </p:cNvSpPr>
          <p:nvPr/>
        </p:nvSpPr>
        <p:spPr>
          <a:xfrm>
            <a:off x="381000" y="899160"/>
            <a:ext cx="4267200" cy="6248400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4000" b="1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4000" b="1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ea typeface="ＭＳ Ｐゴシック" charset="-128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•"/>
              <a:defRPr sz="4000" b="1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ea typeface="ＭＳ Ｐゴシック" charset="-128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4000" b="1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ea typeface="ＭＳ Ｐゴシック" charset="-128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4000" b="1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ea typeface="ＭＳ Ｐゴシック" charset="-128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4000" b="1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ea typeface="ＭＳ Ｐゴシック" charset="-128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4000" b="1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ea typeface="ＭＳ Ｐゴシック" charset="-128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4000" b="1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ea typeface="ＭＳ Ｐゴシック" charset="-128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4000" b="1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ea typeface="ＭＳ Ｐゴシック" charset="-128"/>
              </a:defRPr>
            </a:lvl9pPr>
          </a:lstStyle>
          <a:p>
            <a:pPr marL="0" indent="0">
              <a:spcBef>
                <a:spcPts val="600"/>
              </a:spcBef>
              <a:buFontTx/>
              <a:buNone/>
            </a:pPr>
            <a:r>
              <a:rPr lang="en-US" sz="3200" kern="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T2 </a:t>
            </a:r>
            <a:r>
              <a:rPr lang="en-US" sz="3200" i="1" kern="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&gt; 3 ≤ 7 cm </a:t>
            </a:r>
            <a:r>
              <a:rPr lang="en-US" sz="3200" kern="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OR w/ any of:</a:t>
            </a:r>
          </a:p>
          <a:p>
            <a:pPr marL="0" indent="0">
              <a:spcBef>
                <a:spcPts val="600"/>
              </a:spcBef>
              <a:buFontTx/>
              <a:buNone/>
            </a:pPr>
            <a:r>
              <a:rPr lang="en-US" sz="3200" kern="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pleural invasion, </a:t>
            </a:r>
            <a:r>
              <a:rPr lang="en-US" sz="3200" i="1" kern="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main bronchus ≥ 2 cm from carina, </a:t>
            </a:r>
            <a:r>
              <a:rPr lang="en-US" sz="3200" kern="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atelectasis/</a:t>
            </a:r>
            <a:r>
              <a:rPr lang="en-US" sz="3200" kern="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obst</a:t>
            </a:r>
            <a:r>
              <a:rPr lang="en-US" sz="3200" kern="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pneumonia to hilum </a:t>
            </a:r>
          </a:p>
          <a:p>
            <a:pPr marL="0" indent="0">
              <a:spcBef>
                <a:spcPts val="600"/>
              </a:spcBef>
              <a:buFontTx/>
              <a:buNone/>
            </a:pPr>
            <a:endParaRPr lang="en-US" sz="3200" i="1" kern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>
              <a:spcBef>
                <a:spcPts val="600"/>
              </a:spcBef>
              <a:buFontTx/>
              <a:buNone/>
            </a:pPr>
            <a:r>
              <a:rPr lang="en-US" sz="3200" i="1" kern="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T2a &gt; 3cm ≤ 5cm</a:t>
            </a:r>
          </a:p>
          <a:p>
            <a:pPr marL="0" indent="0">
              <a:spcBef>
                <a:spcPts val="600"/>
              </a:spcBef>
              <a:buFontTx/>
              <a:buNone/>
            </a:pPr>
            <a:r>
              <a:rPr lang="en-US" sz="3200" i="1" kern="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T2b &gt; 5cm ≤ 7cm</a:t>
            </a:r>
          </a:p>
        </p:txBody>
      </p:sp>
      <p:sp>
        <p:nvSpPr>
          <p:cNvPr id="3" name="Content Placeholder 4"/>
          <p:cNvSpPr txBox="1">
            <a:spLocks/>
          </p:cNvSpPr>
          <p:nvPr/>
        </p:nvSpPr>
        <p:spPr>
          <a:xfrm>
            <a:off x="5029200" y="899160"/>
            <a:ext cx="3886200" cy="5943600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4000" b="1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4000" b="1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ea typeface="ＭＳ Ｐゴシック" charset="-128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•"/>
              <a:defRPr sz="4000" b="1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ea typeface="ＭＳ Ｐゴシック" charset="-128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4000" b="1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ea typeface="ＭＳ Ｐゴシック" charset="-128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4000" b="1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ea typeface="ＭＳ Ｐゴシック" charset="-128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4000" b="1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ea typeface="ＭＳ Ｐゴシック" charset="-128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4000" b="1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ea typeface="ＭＳ Ｐゴシック" charset="-128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4000" b="1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ea typeface="ＭＳ Ｐゴシック" charset="-128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4000" b="1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ea typeface="ＭＳ Ｐゴシック" charset="-128"/>
              </a:defRPr>
            </a:lvl9pPr>
          </a:lstStyle>
          <a:p>
            <a:pPr marL="0" indent="0">
              <a:spcBef>
                <a:spcPts val="600"/>
              </a:spcBef>
              <a:buFontTx/>
              <a:buNone/>
            </a:pPr>
            <a:r>
              <a:rPr lang="en-US" sz="3200" kern="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T2 </a:t>
            </a:r>
            <a:r>
              <a:rPr lang="en-US" sz="3200" i="1" kern="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&gt; 3 </a:t>
            </a:r>
            <a:r>
              <a:rPr lang="en-US" sz="3200" i="1" kern="0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≤ 5 cm </a:t>
            </a:r>
            <a:r>
              <a:rPr lang="en-US" sz="3200" kern="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OR w/ any of:</a:t>
            </a:r>
          </a:p>
          <a:p>
            <a:pPr marL="0" indent="0">
              <a:spcBef>
                <a:spcPts val="600"/>
              </a:spcBef>
              <a:buFontTx/>
              <a:buNone/>
            </a:pPr>
            <a:r>
              <a:rPr lang="en-US" sz="3200" kern="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pleural invasion, </a:t>
            </a:r>
            <a:r>
              <a:rPr lang="en-US" sz="3200" kern="0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main bronchus</a:t>
            </a:r>
            <a:r>
              <a:rPr lang="en-US" sz="3200" i="1" kern="0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en-US" sz="3200" kern="0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atelectasis/</a:t>
            </a:r>
            <a:r>
              <a:rPr lang="en-US" sz="3200" kern="0" dirty="0" err="1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obst</a:t>
            </a:r>
            <a:r>
              <a:rPr lang="en-US" sz="3200" kern="0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pneumonia to hilum, part or all of lung</a:t>
            </a:r>
            <a:endParaRPr lang="en-US" sz="3200" kern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>
              <a:spcBef>
                <a:spcPts val="600"/>
              </a:spcBef>
              <a:buFontTx/>
              <a:buNone/>
            </a:pPr>
            <a:r>
              <a:rPr lang="en-US" sz="3200" kern="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T2a &gt; 3 cm ≤ </a:t>
            </a:r>
            <a:r>
              <a:rPr lang="en-US" sz="3200" kern="0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 </a:t>
            </a:r>
            <a:r>
              <a:rPr lang="en-US" sz="3200" kern="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cm</a:t>
            </a:r>
          </a:p>
          <a:p>
            <a:pPr marL="0" indent="0">
              <a:spcBef>
                <a:spcPts val="600"/>
              </a:spcBef>
              <a:buFontTx/>
              <a:buNone/>
            </a:pPr>
            <a:r>
              <a:rPr lang="en-US" sz="3200" i="1" kern="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3200" kern="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T2b &gt; </a:t>
            </a:r>
            <a:r>
              <a:rPr lang="en-US" sz="3200" kern="0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 </a:t>
            </a:r>
            <a:r>
              <a:rPr lang="en-US" sz="3200" kern="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cm ≤ </a:t>
            </a:r>
            <a:r>
              <a:rPr lang="en-US" sz="3200" kern="0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 </a:t>
            </a:r>
            <a:r>
              <a:rPr lang="en-US" sz="3200" kern="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cm</a:t>
            </a:r>
          </a:p>
          <a:p>
            <a:pPr marL="0" indent="0">
              <a:spcBef>
                <a:spcPts val="600"/>
              </a:spcBef>
              <a:buFontTx/>
              <a:buNone/>
            </a:pPr>
            <a:endParaRPr lang="en-US" sz="3200" kern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>
              <a:spcBef>
                <a:spcPts val="600"/>
              </a:spcBef>
              <a:buFontTx/>
              <a:buNone/>
            </a:pPr>
            <a:endParaRPr lang="en-US" sz="3200" kern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>
              <a:spcBef>
                <a:spcPts val="600"/>
              </a:spcBef>
              <a:buFontTx/>
              <a:buNone/>
            </a:pPr>
            <a:endParaRPr lang="en-US" sz="3200" kern="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>
              <a:spcBef>
                <a:spcPts val="600"/>
              </a:spcBef>
              <a:buFontTx/>
              <a:buNone/>
            </a:pPr>
            <a:endParaRPr lang="en-US" sz="3200" kern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545913" y="104098"/>
            <a:ext cx="2747798" cy="705321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chemeClr val="tx2"/>
                </a:solidFill>
                <a:latin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chemeClr val="tx2"/>
                </a:solidFill>
                <a:latin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chemeClr val="tx2"/>
                </a:solidFill>
                <a:latin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chemeClr val="tx2"/>
                </a:solidFill>
                <a:latin typeface="Arial" charset="0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chemeClr val="tx2"/>
                </a:solidFill>
                <a:latin typeface="Arial" charset="0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chemeClr val="tx2"/>
                </a:solidFill>
                <a:latin typeface="Arial" charset="0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chemeClr val="tx2"/>
                </a:solidFill>
                <a:latin typeface="Arial" charset="0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chemeClr val="tx2"/>
                </a:solidFill>
                <a:latin typeface="Arial" charset="0"/>
              </a:defRPr>
            </a:lvl9pPr>
          </a:lstStyle>
          <a:p>
            <a:r>
              <a:rPr lang="en-US" kern="0" dirty="0">
                <a:solidFill>
                  <a:srgbClr val="FFFF00"/>
                </a:solidFill>
                <a:effectLst/>
              </a:rPr>
              <a:t>7</a:t>
            </a:r>
            <a:r>
              <a:rPr lang="en-US" kern="0" baseline="30000" dirty="0">
                <a:solidFill>
                  <a:srgbClr val="FFFF00"/>
                </a:solidFill>
                <a:effectLst/>
              </a:rPr>
              <a:t>th</a:t>
            </a:r>
            <a:r>
              <a:rPr lang="en-US" kern="0" dirty="0">
                <a:solidFill>
                  <a:srgbClr val="FFFF00"/>
                </a:solidFill>
                <a:effectLst/>
              </a:rPr>
              <a:t> ed.</a:t>
            </a: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4935033" y="104098"/>
            <a:ext cx="2747798" cy="705321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chemeClr val="tx2"/>
                </a:solidFill>
                <a:latin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chemeClr val="tx2"/>
                </a:solidFill>
                <a:latin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chemeClr val="tx2"/>
                </a:solidFill>
                <a:latin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chemeClr val="tx2"/>
                </a:solidFill>
                <a:latin typeface="Arial" charset="0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chemeClr val="tx2"/>
                </a:solidFill>
                <a:latin typeface="Arial" charset="0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chemeClr val="tx2"/>
                </a:solidFill>
                <a:latin typeface="Arial" charset="0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chemeClr val="tx2"/>
                </a:solidFill>
                <a:latin typeface="Arial" charset="0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chemeClr val="tx2"/>
                </a:solidFill>
                <a:latin typeface="Arial" charset="0"/>
              </a:defRPr>
            </a:lvl9pPr>
          </a:lstStyle>
          <a:p>
            <a:r>
              <a:rPr lang="en-US" kern="0" dirty="0">
                <a:solidFill>
                  <a:srgbClr val="FFFF00"/>
                </a:solidFill>
                <a:effectLst/>
              </a:rPr>
              <a:t>8</a:t>
            </a:r>
            <a:r>
              <a:rPr lang="en-US" kern="0" baseline="30000" dirty="0">
                <a:solidFill>
                  <a:srgbClr val="FFFF00"/>
                </a:solidFill>
                <a:effectLst/>
              </a:rPr>
              <a:t>th</a:t>
            </a:r>
            <a:r>
              <a:rPr lang="en-US" kern="0" dirty="0">
                <a:solidFill>
                  <a:srgbClr val="FFFF00"/>
                </a:solidFill>
                <a:effectLst/>
              </a:rPr>
              <a:t> ed.</a:t>
            </a:r>
          </a:p>
        </p:txBody>
      </p:sp>
    </p:spTree>
    <p:extLst>
      <p:ext uri="{BB962C8B-B14F-4D97-AF65-F5344CB8AC3E}">
        <p14:creationId xmlns:p14="http://schemas.microsoft.com/office/powerpoint/2010/main" val="4260369860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9213" y="172503"/>
            <a:ext cx="8579273" cy="1567096"/>
          </a:xfrm>
        </p:spPr>
        <p:txBody>
          <a:bodyPr/>
          <a:lstStyle/>
          <a:p>
            <a:r>
              <a:rPr lang="en-US" sz="3200" dirty="0"/>
              <a:t>T2 due to atelectasis or obstructive </a:t>
            </a:r>
            <a:br>
              <a:rPr lang="en-US" sz="3200" dirty="0"/>
            </a:br>
            <a:r>
              <a:rPr lang="en-US" sz="3200" dirty="0"/>
              <a:t>pneumonia that extends to the hilar region,</a:t>
            </a:r>
            <a:br>
              <a:rPr lang="en-US" sz="3200" dirty="0"/>
            </a:br>
            <a:r>
              <a:rPr lang="en-US" sz="3200" dirty="0"/>
              <a:t> involving all or part of the lung 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73422" y="1954924"/>
            <a:ext cx="4572000" cy="457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31992"/>
          <a:stretch/>
        </p:blipFill>
        <p:spPr bwMode="auto">
          <a:xfrm>
            <a:off x="4899573" y="1968630"/>
            <a:ext cx="3950290" cy="457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61682303"/>
      </p:ext>
    </p:extLst>
  </p:cSld>
  <p:clrMapOvr>
    <a:masterClrMapping/>
  </p:clrMapOvr>
  <p:transition/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3"/>
          <p:cNvSpPr txBox="1">
            <a:spLocks/>
          </p:cNvSpPr>
          <p:nvPr/>
        </p:nvSpPr>
        <p:spPr>
          <a:xfrm>
            <a:off x="381000" y="899160"/>
            <a:ext cx="4267200" cy="6248400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4000" b="1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4000" b="1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ea typeface="ＭＳ Ｐゴシック" charset="-128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•"/>
              <a:defRPr sz="4000" b="1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ea typeface="ＭＳ Ｐゴシック" charset="-128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4000" b="1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ea typeface="ＭＳ Ｐゴシック" charset="-128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4000" b="1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ea typeface="ＭＳ Ｐゴシック" charset="-128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4000" b="1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ea typeface="ＭＳ Ｐゴシック" charset="-128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4000" b="1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ea typeface="ＭＳ Ｐゴシック" charset="-128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4000" b="1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ea typeface="ＭＳ Ｐゴシック" charset="-128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4000" b="1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ea typeface="ＭＳ Ｐゴシック" charset="-128"/>
              </a:defRPr>
            </a:lvl9pPr>
          </a:lstStyle>
          <a:p>
            <a:pPr marL="0" indent="0">
              <a:spcBef>
                <a:spcPts val="600"/>
              </a:spcBef>
              <a:buFontTx/>
              <a:buNone/>
            </a:pPr>
            <a:endParaRPr lang="en-US" sz="3200" i="1" kern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4"/>
          <p:cNvSpPr txBox="1">
            <a:spLocks/>
          </p:cNvSpPr>
          <p:nvPr/>
        </p:nvSpPr>
        <p:spPr>
          <a:xfrm>
            <a:off x="5029200" y="899160"/>
            <a:ext cx="3886200" cy="5943600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4000" b="1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4000" b="1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ea typeface="ＭＳ Ｐゴシック" charset="-128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•"/>
              <a:defRPr sz="4000" b="1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ea typeface="ＭＳ Ｐゴシック" charset="-128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4000" b="1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ea typeface="ＭＳ Ｐゴシック" charset="-128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4000" b="1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ea typeface="ＭＳ Ｐゴシック" charset="-128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4000" b="1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ea typeface="ＭＳ Ｐゴシック" charset="-128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4000" b="1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ea typeface="ＭＳ Ｐゴシック" charset="-128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4000" b="1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ea typeface="ＭＳ Ｐゴシック" charset="-128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4000" b="1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ea typeface="ＭＳ Ｐゴシック" charset="-128"/>
              </a:defRPr>
            </a:lvl9pPr>
          </a:lstStyle>
          <a:p>
            <a:pPr marL="0" indent="0">
              <a:spcBef>
                <a:spcPts val="600"/>
              </a:spcBef>
              <a:buFontTx/>
              <a:buNone/>
            </a:pPr>
            <a:endParaRPr lang="en-US" sz="3200" kern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>
              <a:spcBef>
                <a:spcPts val="600"/>
              </a:spcBef>
              <a:buFontTx/>
              <a:buNone/>
            </a:pPr>
            <a:endParaRPr lang="en-US" sz="3200" kern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>
              <a:spcBef>
                <a:spcPts val="600"/>
              </a:spcBef>
              <a:buFontTx/>
              <a:buNone/>
            </a:pPr>
            <a:endParaRPr lang="en-US" sz="3200" kern="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>
              <a:spcBef>
                <a:spcPts val="600"/>
              </a:spcBef>
              <a:buFontTx/>
              <a:buNone/>
            </a:pPr>
            <a:endParaRPr lang="en-US" sz="3200" kern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545913" y="104098"/>
            <a:ext cx="2747798" cy="705321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chemeClr val="tx2"/>
                </a:solidFill>
                <a:latin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chemeClr val="tx2"/>
                </a:solidFill>
                <a:latin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chemeClr val="tx2"/>
                </a:solidFill>
                <a:latin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chemeClr val="tx2"/>
                </a:solidFill>
                <a:latin typeface="Arial" charset="0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chemeClr val="tx2"/>
                </a:solidFill>
                <a:latin typeface="Arial" charset="0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chemeClr val="tx2"/>
                </a:solidFill>
                <a:latin typeface="Arial" charset="0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chemeClr val="tx2"/>
                </a:solidFill>
                <a:latin typeface="Arial" charset="0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chemeClr val="tx2"/>
                </a:solidFill>
                <a:latin typeface="Arial" charset="0"/>
              </a:defRPr>
            </a:lvl9pPr>
          </a:lstStyle>
          <a:p>
            <a:r>
              <a:rPr lang="en-US" kern="0" dirty="0">
                <a:solidFill>
                  <a:srgbClr val="FFFF00"/>
                </a:solidFill>
                <a:effectLst/>
              </a:rPr>
              <a:t>7</a:t>
            </a:r>
            <a:r>
              <a:rPr lang="en-US" kern="0" baseline="30000" dirty="0">
                <a:solidFill>
                  <a:srgbClr val="FFFF00"/>
                </a:solidFill>
                <a:effectLst/>
              </a:rPr>
              <a:t>th</a:t>
            </a:r>
            <a:r>
              <a:rPr lang="en-US" kern="0" dirty="0">
                <a:solidFill>
                  <a:srgbClr val="FFFF00"/>
                </a:solidFill>
                <a:effectLst/>
              </a:rPr>
              <a:t> ed.</a:t>
            </a: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4935033" y="104098"/>
            <a:ext cx="2747798" cy="705321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chemeClr val="tx2"/>
                </a:solidFill>
                <a:latin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chemeClr val="tx2"/>
                </a:solidFill>
                <a:latin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chemeClr val="tx2"/>
                </a:solidFill>
                <a:latin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chemeClr val="tx2"/>
                </a:solidFill>
                <a:latin typeface="Arial" charset="0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chemeClr val="tx2"/>
                </a:solidFill>
                <a:latin typeface="Arial" charset="0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chemeClr val="tx2"/>
                </a:solidFill>
                <a:latin typeface="Arial" charset="0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chemeClr val="tx2"/>
                </a:solidFill>
                <a:latin typeface="Arial" charset="0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chemeClr val="tx2"/>
                </a:solidFill>
                <a:latin typeface="Arial" charset="0"/>
              </a:defRPr>
            </a:lvl9pPr>
          </a:lstStyle>
          <a:p>
            <a:r>
              <a:rPr lang="en-US" kern="0" dirty="0">
                <a:solidFill>
                  <a:srgbClr val="FFFF00"/>
                </a:solidFill>
                <a:effectLst/>
              </a:rPr>
              <a:t>8</a:t>
            </a:r>
            <a:r>
              <a:rPr lang="en-US" kern="0" baseline="30000" dirty="0">
                <a:solidFill>
                  <a:srgbClr val="FFFF00"/>
                </a:solidFill>
                <a:effectLst/>
              </a:rPr>
              <a:t>th</a:t>
            </a:r>
            <a:r>
              <a:rPr lang="en-US" kern="0" dirty="0">
                <a:solidFill>
                  <a:srgbClr val="FFFF00"/>
                </a:solidFill>
                <a:effectLst/>
              </a:rPr>
              <a:t> ed.</a:t>
            </a:r>
          </a:p>
        </p:txBody>
      </p:sp>
      <p:sp>
        <p:nvSpPr>
          <p:cNvPr id="7" name="Rectangle 6"/>
          <p:cNvSpPr/>
          <p:nvPr/>
        </p:nvSpPr>
        <p:spPr>
          <a:xfrm>
            <a:off x="317500" y="828081"/>
            <a:ext cx="4022932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indent="0">
              <a:spcBef>
                <a:spcPts val="600"/>
              </a:spcBef>
              <a:buFontTx/>
              <a:buNone/>
            </a:pPr>
            <a:r>
              <a:rPr lang="en-US" sz="3200" kern="0" dirty="0">
                <a:solidFill>
                  <a:schemeClr val="tx1"/>
                </a:solidFill>
              </a:rPr>
              <a:t>T3 &gt; 7cm OR invasion into par. pl. or </a:t>
            </a:r>
            <a:r>
              <a:rPr lang="en-US" sz="3200" kern="0" dirty="0" err="1">
                <a:solidFill>
                  <a:schemeClr val="tx1"/>
                </a:solidFill>
              </a:rPr>
              <a:t>pericard</a:t>
            </a:r>
            <a:r>
              <a:rPr lang="en-US" sz="3200" kern="0" dirty="0">
                <a:solidFill>
                  <a:schemeClr val="tx1"/>
                </a:solidFill>
              </a:rPr>
              <a:t>, </a:t>
            </a:r>
            <a:r>
              <a:rPr lang="en-US" sz="3200" kern="0" dirty="0" err="1">
                <a:solidFill>
                  <a:schemeClr val="tx1"/>
                </a:solidFill>
              </a:rPr>
              <a:t>diaph</a:t>
            </a:r>
            <a:r>
              <a:rPr lang="en-US" sz="3200" kern="0" dirty="0">
                <a:solidFill>
                  <a:schemeClr val="tx1"/>
                </a:solidFill>
              </a:rPr>
              <a:t>., chest wall, mediastinal </a:t>
            </a:r>
            <a:r>
              <a:rPr lang="en-US" sz="3200" kern="0" dirty="0" err="1">
                <a:solidFill>
                  <a:schemeClr val="tx1"/>
                </a:solidFill>
              </a:rPr>
              <a:t>pl</a:t>
            </a:r>
            <a:r>
              <a:rPr lang="en-US" sz="3200" kern="0" dirty="0">
                <a:solidFill>
                  <a:schemeClr val="tx1"/>
                </a:solidFill>
              </a:rPr>
              <a:t>, in main bronchus &lt; 2cm from carina, atelectasis/obstructive pneumonia of entire </a:t>
            </a:r>
            <a:r>
              <a:rPr lang="en-US" sz="3200" kern="0" dirty="0" err="1">
                <a:solidFill>
                  <a:schemeClr val="tx1"/>
                </a:solidFill>
              </a:rPr>
              <a:t>lu</a:t>
            </a:r>
            <a:r>
              <a:rPr lang="en-US" sz="3200" kern="0" dirty="0">
                <a:solidFill>
                  <a:schemeClr val="tx1"/>
                </a:solidFill>
              </a:rPr>
              <a:t> or separate tumor nodule same lobe</a:t>
            </a:r>
          </a:p>
        </p:txBody>
      </p:sp>
      <p:sp>
        <p:nvSpPr>
          <p:cNvPr id="8" name="Rectangle 7"/>
          <p:cNvSpPr/>
          <p:nvPr/>
        </p:nvSpPr>
        <p:spPr>
          <a:xfrm>
            <a:off x="4330700" y="894646"/>
            <a:ext cx="4572000" cy="3046988"/>
          </a:xfrm>
          <a:prstGeom prst="rect">
            <a:avLst/>
          </a:prstGeom>
        </p:spPr>
        <p:txBody>
          <a:bodyPr>
            <a:spAutoFit/>
          </a:bodyPr>
          <a:lstStyle/>
          <a:p>
            <a:pPr marL="0" indent="0">
              <a:spcBef>
                <a:spcPts val="600"/>
              </a:spcBef>
              <a:buFontTx/>
              <a:buNone/>
            </a:pPr>
            <a:r>
              <a:rPr lang="en-US" sz="3200" kern="0" dirty="0">
                <a:solidFill>
                  <a:schemeClr val="tx1"/>
                </a:solidFill>
              </a:rPr>
              <a:t>T3</a:t>
            </a:r>
            <a:r>
              <a:rPr lang="en-US" sz="3200" kern="0" dirty="0"/>
              <a:t> </a:t>
            </a:r>
            <a:r>
              <a:rPr lang="en-US" sz="3200" kern="0" dirty="0">
                <a:solidFill>
                  <a:srgbClr val="FFC000"/>
                </a:solidFill>
              </a:rPr>
              <a:t>&gt; 5cm ≤ 7cm </a:t>
            </a:r>
            <a:r>
              <a:rPr lang="en-US" sz="3200" kern="0" dirty="0">
                <a:solidFill>
                  <a:schemeClr val="tx1"/>
                </a:solidFill>
              </a:rPr>
              <a:t>OR invasion into parietal pleura or pericardium, chest wall, or separate tumor nodule in same lobe</a:t>
            </a:r>
          </a:p>
        </p:txBody>
      </p:sp>
    </p:spTree>
    <p:extLst>
      <p:ext uri="{BB962C8B-B14F-4D97-AF65-F5344CB8AC3E}">
        <p14:creationId xmlns:p14="http://schemas.microsoft.com/office/powerpoint/2010/main" val="2326210493"/>
      </p:ext>
    </p:extLst>
  </p:cSld>
  <p:clrMapOvr>
    <a:masterClrMapping/>
  </p:clrMapOvr>
  <p:transition/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3"/>
          <p:cNvSpPr txBox="1">
            <a:spLocks/>
          </p:cNvSpPr>
          <p:nvPr/>
        </p:nvSpPr>
        <p:spPr>
          <a:xfrm>
            <a:off x="381000" y="899160"/>
            <a:ext cx="4267200" cy="6248400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4000" b="1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4000" b="1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ea typeface="ＭＳ Ｐゴシック" charset="-128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•"/>
              <a:defRPr sz="4000" b="1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ea typeface="ＭＳ Ｐゴシック" charset="-128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4000" b="1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ea typeface="ＭＳ Ｐゴシック" charset="-128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4000" b="1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ea typeface="ＭＳ Ｐゴシック" charset="-128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4000" b="1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ea typeface="ＭＳ Ｐゴシック" charset="-128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4000" b="1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ea typeface="ＭＳ Ｐゴシック" charset="-128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4000" b="1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ea typeface="ＭＳ Ｐゴシック" charset="-128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4000" b="1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ea typeface="ＭＳ Ｐゴシック" charset="-128"/>
              </a:defRPr>
            </a:lvl9pPr>
          </a:lstStyle>
          <a:p>
            <a:pPr marL="0" indent="0">
              <a:spcBef>
                <a:spcPts val="600"/>
              </a:spcBef>
              <a:buFontTx/>
              <a:buNone/>
            </a:pPr>
            <a:endParaRPr lang="en-US" sz="3200" i="1" kern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4"/>
          <p:cNvSpPr txBox="1">
            <a:spLocks/>
          </p:cNvSpPr>
          <p:nvPr/>
        </p:nvSpPr>
        <p:spPr>
          <a:xfrm>
            <a:off x="5029200" y="899160"/>
            <a:ext cx="3886200" cy="5943600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4000" b="1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4000" b="1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ea typeface="ＭＳ Ｐゴシック" charset="-128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•"/>
              <a:defRPr sz="4000" b="1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ea typeface="ＭＳ Ｐゴシック" charset="-128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4000" b="1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ea typeface="ＭＳ Ｐゴシック" charset="-128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4000" b="1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ea typeface="ＭＳ Ｐゴシック" charset="-128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4000" b="1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ea typeface="ＭＳ Ｐゴシック" charset="-128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4000" b="1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ea typeface="ＭＳ Ｐゴシック" charset="-128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4000" b="1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ea typeface="ＭＳ Ｐゴシック" charset="-128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4000" b="1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ea typeface="ＭＳ Ｐゴシック" charset="-128"/>
              </a:defRPr>
            </a:lvl9pPr>
          </a:lstStyle>
          <a:p>
            <a:pPr marL="0" indent="0">
              <a:spcBef>
                <a:spcPts val="600"/>
              </a:spcBef>
              <a:buFontTx/>
              <a:buNone/>
            </a:pPr>
            <a:endParaRPr lang="en-US" sz="3200" kern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>
              <a:spcBef>
                <a:spcPts val="600"/>
              </a:spcBef>
              <a:buFontTx/>
              <a:buNone/>
            </a:pPr>
            <a:endParaRPr lang="en-US" sz="3200" kern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>
              <a:spcBef>
                <a:spcPts val="600"/>
              </a:spcBef>
              <a:buFontTx/>
              <a:buNone/>
            </a:pPr>
            <a:endParaRPr lang="en-US" sz="3200" kern="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>
              <a:spcBef>
                <a:spcPts val="600"/>
              </a:spcBef>
              <a:buFontTx/>
              <a:buNone/>
            </a:pPr>
            <a:endParaRPr lang="en-US" sz="3200" kern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545913" y="104098"/>
            <a:ext cx="2747798" cy="705321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chemeClr val="tx2"/>
                </a:solidFill>
                <a:latin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chemeClr val="tx2"/>
                </a:solidFill>
                <a:latin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chemeClr val="tx2"/>
                </a:solidFill>
                <a:latin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chemeClr val="tx2"/>
                </a:solidFill>
                <a:latin typeface="Arial" charset="0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chemeClr val="tx2"/>
                </a:solidFill>
                <a:latin typeface="Arial" charset="0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chemeClr val="tx2"/>
                </a:solidFill>
                <a:latin typeface="Arial" charset="0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chemeClr val="tx2"/>
                </a:solidFill>
                <a:latin typeface="Arial" charset="0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chemeClr val="tx2"/>
                </a:solidFill>
                <a:latin typeface="Arial" charset="0"/>
              </a:defRPr>
            </a:lvl9pPr>
          </a:lstStyle>
          <a:p>
            <a:r>
              <a:rPr lang="en-US" kern="0" dirty="0">
                <a:solidFill>
                  <a:srgbClr val="FFFF00"/>
                </a:solidFill>
                <a:effectLst/>
              </a:rPr>
              <a:t>7</a:t>
            </a:r>
            <a:r>
              <a:rPr lang="en-US" kern="0" baseline="30000" dirty="0">
                <a:solidFill>
                  <a:srgbClr val="FFFF00"/>
                </a:solidFill>
                <a:effectLst/>
              </a:rPr>
              <a:t>th</a:t>
            </a:r>
            <a:r>
              <a:rPr lang="en-US" kern="0" dirty="0">
                <a:solidFill>
                  <a:srgbClr val="FFFF00"/>
                </a:solidFill>
                <a:effectLst/>
              </a:rPr>
              <a:t> ed.</a:t>
            </a: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4935033" y="104098"/>
            <a:ext cx="2747798" cy="705321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chemeClr val="tx2"/>
                </a:solidFill>
                <a:latin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chemeClr val="tx2"/>
                </a:solidFill>
                <a:latin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chemeClr val="tx2"/>
                </a:solidFill>
                <a:latin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chemeClr val="tx2"/>
                </a:solidFill>
                <a:latin typeface="Arial" charset="0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chemeClr val="tx2"/>
                </a:solidFill>
                <a:latin typeface="Arial" charset="0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chemeClr val="tx2"/>
                </a:solidFill>
                <a:latin typeface="Arial" charset="0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chemeClr val="tx2"/>
                </a:solidFill>
                <a:latin typeface="Arial" charset="0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chemeClr val="tx2"/>
                </a:solidFill>
                <a:latin typeface="Arial" charset="0"/>
              </a:defRPr>
            </a:lvl9pPr>
          </a:lstStyle>
          <a:p>
            <a:r>
              <a:rPr lang="en-US" kern="0" dirty="0">
                <a:solidFill>
                  <a:srgbClr val="FFFF00"/>
                </a:solidFill>
                <a:effectLst/>
              </a:rPr>
              <a:t>8</a:t>
            </a:r>
            <a:r>
              <a:rPr lang="en-US" kern="0" baseline="30000" dirty="0">
                <a:solidFill>
                  <a:srgbClr val="FFFF00"/>
                </a:solidFill>
                <a:effectLst/>
              </a:rPr>
              <a:t>th</a:t>
            </a:r>
            <a:r>
              <a:rPr lang="en-US" kern="0" dirty="0">
                <a:solidFill>
                  <a:srgbClr val="FFFF00"/>
                </a:solidFill>
                <a:effectLst/>
              </a:rPr>
              <a:t> ed.</a:t>
            </a:r>
          </a:p>
        </p:txBody>
      </p:sp>
      <p:sp>
        <p:nvSpPr>
          <p:cNvPr id="6" name="Rectangle 5"/>
          <p:cNvSpPr/>
          <p:nvPr/>
        </p:nvSpPr>
        <p:spPr>
          <a:xfrm>
            <a:off x="215900" y="957774"/>
            <a:ext cx="4572000" cy="3123932"/>
          </a:xfrm>
          <a:prstGeom prst="rect">
            <a:avLst/>
          </a:prstGeom>
        </p:spPr>
        <p:txBody>
          <a:bodyPr>
            <a:spAutoFit/>
          </a:bodyPr>
          <a:lstStyle/>
          <a:p>
            <a:pPr marL="0" indent="0">
              <a:spcBef>
                <a:spcPts val="600"/>
              </a:spcBef>
              <a:buFontTx/>
              <a:buNone/>
            </a:pPr>
            <a:r>
              <a:rPr lang="en-US" sz="3200" kern="0" dirty="0">
                <a:solidFill>
                  <a:schemeClr val="tx1"/>
                </a:solidFill>
              </a:rPr>
              <a:t>T4 any size with invasion of heart, trachea, esophagus, vertebra or separate tumor nodule in </a:t>
            </a:r>
          </a:p>
          <a:p>
            <a:pPr marL="0" indent="0">
              <a:spcBef>
                <a:spcPts val="600"/>
              </a:spcBef>
              <a:buFontTx/>
              <a:buNone/>
            </a:pPr>
            <a:r>
              <a:rPr lang="en-US" sz="3200" kern="0" dirty="0">
                <a:solidFill>
                  <a:schemeClr val="tx1"/>
                </a:solidFill>
              </a:rPr>
              <a:t>other </a:t>
            </a:r>
            <a:r>
              <a:rPr lang="en-US" sz="3200" kern="0" dirty="0" err="1">
                <a:solidFill>
                  <a:schemeClr val="tx1"/>
                </a:solidFill>
              </a:rPr>
              <a:t>ipsilat</a:t>
            </a:r>
            <a:r>
              <a:rPr lang="en-US" sz="3200" kern="0" dirty="0">
                <a:solidFill>
                  <a:schemeClr val="tx1"/>
                </a:solidFill>
              </a:rPr>
              <a:t> lobe</a:t>
            </a:r>
          </a:p>
        </p:txBody>
      </p:sp>
      <p:sp>
        <p:nvSpPr>
          <p:cNvPr id="9" name="Rectangle 8"/>
          <p:cNvSpPr/>
          <p:nvPr/>
        </p:nvSpPr>
        <p:spPr>
          <a:xfrm>
            <a:off x="4508500" y="941065"/>
            <a:ext cx="4572000" cy="4108817"/>
          </a:xfrm>
          <a:prstGeom prst="rect">
            <a:avLst/>
          </a:prstGeom>
        </p:spPr>
        <p:txBody>
          <a:bodyPr>
            <a:spAutoFit/>
          </a:bodyPr>
          <a:lstStyle/>
          <a:p>
            <a:pPr marL="0" indent="0">
              <a:spcBef>
                <a:spcPts val="600"/>
              </a:spcBef>
              <a:buFontTx/>
              <a:buNone/>
            </a:pPr>
            <a:r>
              <a:rPr lang="en-US" sz="3200" kern="0" dirty="0">
                <a:solidFill>
                  <a:schemeClr val="tx1"/>
                </a:solidFill>
              </a:rPr>
              <a:t>T4</a:t>
            </a:r>
            <a:r>
              <a:rPr lang="en-US" sz="3200" kern="0" dirty="0"/>
              <a:t> </a:t>
            </a:r>
            <a:r>
              <a:rPr lang="en-US" sz="3200" kern="0" dirty="0">
                <a:solidFill>
                  <a:srgbClr val="FFC000"/>
                </a:solidFill>
              </a:rPr>
              <a:t>&gt; 7cm </a:t>
            </a:r>
            <a:r>
              <a:rPr lang="en-US" sz="3200" kern="0" dirty="0">
                <a:solidFill>
                  <a:schemeClr val="tx1"/>
                </a:solidFill>
              </a:rPr>
              <a:t>or any size with invasion of </a:t>
            </a:r>
            <a:r>
              <a:rPr lang="en-US" sz="3200" kern="0" dirty="0">
                <a:solidFill>
                  <a:srgbClr val="FFC000"/>
                </a:solidFill>
              </a:rPr>
              <a:t>diaphragm</a:t>
            </a:r>
            <a:r>
              <a:rPr lang="en-US" sz="3200" kern="0" dirty="0"/>
              <a:t>, </a:t>
            </a:r>
            <a:r>
              <a:rPr lang="en-US" sz="3200" kern="0" dirty="0">
                <a:solidFill>
                  <a:schemeClr val="tx1"/>
                </a:solidFill>
              </a:rPr>
              <a:t>heart, trachea, esophagus, vertebra or separate tumor nodule in other </a:t>
            </a:r>
            <a:r>
              <a:rPr lang="en-US" sz="3200" kern="0" dirty="0" err="1">
                <a:solidFill>
                  <a:schemeClr val="tx1"/>
                </a:solidFill>
              </a:rPr>
              <a:t>ipsilat</a:t>
            </a:r>
            <a:r>
              <a:rPr lang="en-US" sz="3200" kern="0" dirty="0">
                <a:solidFill>
                  <a:schemeClr val="tx1"/>
                </a:solidFill>
              </a:rPr>
              <a:t> lobe</a:t>
            </a:r>
          </a:p>
          <a:p>
            <a:pPr marL="0" indent="0">
              <a:spcBef>
                <a:spcPts val="600"/>
              </a:spcBef>
              <a:buFontTx/>
              <a:buNone/>
            </a:pPr>
            <a:endParaRPr lang="en-US" sz="3200" kern="0" dirty="0"/>
          </a:p>
        </p:txBody>
      </p:sp>
    </p:spTree>
    <p:extLst>
      <p:ext uri="{BB962C8B-B14F-4D97-AF65-F5344CB8AC3E}">
        <p14:creationId xmlns:p14="http://schemas.microsoft.com/office/powerpoint/2010/main" val="3917990535"/>
      </p:ext>
    </p:extLst>
  </p:cSld>
  <p:clrMapOvr>
    <a:masterClrMapping/>
  </p:clrMapOvr>
  <p:transition/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3"/>
          <p:cNvSpPr txBox="1">
            <a:spLocks/>
          </p:cNvSpPr>
          <p:nvPr/>
        </p:nvSpPr>
        <p:spPr>
          <a:xfrm>
            <a:off x="381000" y="899160"/>
            <a:ext cx="4267200" cy="6248400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4000" b="1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4000" b="1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ea typeface="ＭＳ Ｐゴシック" charset="-128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•"/>
              <a:defRPr sz="4000" b="1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ea typeface="ＭＳ Ｐゴシック" charset="-128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4000" b="1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ea typeface="ＭＳ Ｐゴシック" charset="-128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4000" b="1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ea typeface="ＭＳ Ｐゴシック" charset="-128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4000" b="1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ea typeface="ＭＳ Ｐゴシック" charset="-128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4000" b="1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ea typeface="ＭＳ Ｐゴシック" charset="-128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4000" b="1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ea typeface="ＭＳ Ｐゴシック" charset="-128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4000" b="1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ea typeface="ＭＳ Ｐゴシック" charset="-128"/>
              </a:defRPr>
            </a:lvl9pPr>
          </a:lstStyle>
          <a:p>
            <a:pPr marL="0" indent="0">
              <a:spcBef>
                <a:spcPts val="600"/>
              </a:spcBef>
              <a:buFontTx/>
              <a:buNone/>
            </a:pPr>
            <a:endParaRPr lang="en-US" sz="3200" i="1" kern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4"/>
          <p:cNvSpPr txBox="1">
            <a:spLocks/>
          </p:cNvSpPr>
          <p:nvPr/>
        </p:nvSpPr>
        <p:spPr>
          <a:xfrm>
            <a:off x="5029200" y="899160"/>
            <a:ext cx="3886200" cy="5943600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4000" b="1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4000" b="1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ea typeface="ＭＳ Ｐゴシック" charset="-128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•"/>
              <a:defRPr sz="4000" b="1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ea typeface="ＭＳ Ｐゴシック" charset="-128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4000" b="1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ea typeface="ＭＳ Ｐゴシック" charset="-128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4000" b="1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ea typeface="ＭＳ Ｐゴシック" charset="-128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4000" b="1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ea typeface="ＭＳ Ｐゴシック" charset="-128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4000" b="1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ea typeface="ＭＳ Ｐゴシック" charset="-128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4000" b="1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ea typeface="ＭＳ Ｐゴシック" charset="-128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4000" b="1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ea typeface="ＭＳ Ｐゴシック" charset="-128"/>
              </a:defRPr>
            </a:lvl9pPr>
          </a:lstStyle>
          <a:p>
            <a:pPr marL="0" indent="0">
              <a:spcBef>
                <a:spcPts val="600"/>
              </a:spcBef>
              <a:buFontTx/>
              <a:buNone/>
            </a:pPr>
            <a:endParaRPr lang="en-US" sz="3200" kern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>
              <a:spcBef>
                <a:spcPts val="600"/>
              </a:spcBef>
              <a:buFontTx/>
              <a:buNone/>
            </a:pPr>
            <a:endParaRPr lang="en-US" sz="3200" kern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>
              <a:spcBef>
                <a:spcPts val="600"/>
              </a:spcBef>
              <a:buFontTx/>
              <a:buNone/>
            </a:pPr>
            <a:endParaRPr lang="en-US" sz="3200" kern="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>
              <a:spcBef>
                <a:spcPts val="600"/>
              </a:spcBef>
              <a:buFontTx/>
              <a:buNone/>
            </a:pPr>
            <a:endParaRPr lang="en-US" sz="3200" kern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545913" y="104098"/>
            <a:ext cx="2747798" cy="705321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chemeClr val="tx2"/>
                </a:solidFill>
                <a:latin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chemeClr val="tx2"/>
                </a:solidFill>
                <a:latin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chemeClr val="tx2"/>
                </a:solidFill>
                <a:latin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chemeClr val="tx2"/>
                </a:solidFill>
                <a:latin typeface="Arial" charset="0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chemeClr val="tx2"/>
                </a:solidFill>
                <a:latin typeface="Arial" charset="0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chemeClr val="tx2"/>
                </a:solidFill>
                <a:latin typeface="Arial" charset="0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chemeClr val="tx2"/>
                </a:solidFill>
                <a:latin typeface="Arial" charset="0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chemeClr val="tx2"/>
                </a:solidFill>
                <a:latin typeface="Arial" charset="0"/>
              </a:defRPr>
            </a:lvl9pPr>
          </a:lstStyle>
          <a:p>
            <a:r>
              <a:rPr lang="en-US" kern="0" dirty="0">
                <a:solidFill>
                  <a:srgbClr val="FFFF00"/>
                </a:solidFill>
                <a:effectLst/>
              </a:rPr>
              <a:t>7</a:t>
            </a:r>
            <a:r>
              <a:rPr lang="en-US" kern="0" baseline="30000" dirty="0">
                <a:solidFill>
                  <a:srgbClr val="FFFF00"/>
                </a:solidFill>
                <a:effectLst/>
              </a:rPr>
              <a:t>th</a:t>
            </a:r>
            <a:r>
              <a:rPr lang="en-US" kern="0" dirty="0">
                <a:solidFill>
                  <a:srgbClr val="FFFF00"/>
                </a:solidFill>
                <a:effectLst/>
              </a:rPr>
              <a:t> ed.</a:t>
            </a: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4935033" y="104098"/>
            <a:ext cx="2747798" cy="705321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chemeClr val="tx2"/>
                </a:solidFill>
                <a:latin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chemeClr val="tx2"/>
                </a:solidFill>
                <a:latin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chemeClr val="tx2"/>
                </a:solidFill>
                <a:latin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chemeClr val="tx2"/>
                </a:solidFill>
                <a:latin typeface="Arial" charset="0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chemeClr val="tx2"/>
                </a:solidFill>
                <a:latin typeface="Arial" charset="0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chemeClr val="tx2"/>
                </a:solidFill>
                <a:latin typeface="Arial" charset="0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chemeClr val="tx2"/>
                </a:solidFill>
                <a:latin typeface="Arial" charset="0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chemeClr val="tx2"/>
                </a:solidFill>
                <a:latin typeface="Arial" charset="0"/>
              </a:defRPr>
            </a:lvl9pPr>
          </a:lstStyle>
          <a:p>
            <a:r>
              <a:rPr lang="en-US" kern="0" dirty="0">
                <a:solidFill>
                  <a:srgbClr val="FFFF00"/>
                </a:solidFill>
                <a:effectLst/>
              </a:rPr>
              <a:t>8</a:t>
            </a:r>
            <a:r>
              <a:rPr lang="en-US" kern="0" baseline="30000" dirty="0">
                <a:solidFill>
                  <a:srgbClr val="FFFF00"/>
                </a:solidFill>
                <a:effectLst/>
              </a:rPr>
              <a:t>th</a:t>
            </a:r>
            <a:r>
              <a:rPr lang="en-US" kern="0" dirty="0">
                <a:solidFill>
                  <a:srgbClr val="FFFF00"/>
                </a:solidFill>
                <a:effectLst/>
              </a:rPr>
              <a:t> ed.</a:t>
            </a:r>
          </a:p>
        </p:txBody>
      </p:sp>
      <p:sp>
        <p:nvSpPr>
          <p:cNvPr id="6" name="Rectangle 5"/>
          <p:cNvSpPr/>
          <p:nvPr/>
        </p:nvSpPr>
        <p:spPr>
          <a:xfrm>
            <a:off x="215900" y="957774"/>
            <a:ext cx="4572000" cy="3123932"/>
          </a:xfrm>
          <a:prstGeom prst="rect">
            <a:avLst/>
          </a:prstGeom>
        </p:spPr>
        <p:txBody>
          <a:bodyPr>
            <a:spAutoFit/>
          </a:bodyPr>
          <a:lstStyle/>
          <a:p>
            <a:pPr marL="0" indent="0">
              <a:spcBef>
                <a:spcPts val="600"/>
              </a:spcBef>
              <a:buFontTx/>
              <a:buNone/>
            </a:pPr>
            <a:r>
              <a:rPr lang="en-US" sz="3200" kern="0" dirty="0">
                <a:solidFill>
                  <a:schemeClr val="tx1"/>
                </a:solidFill>
              </a:rPr>
              <a:t>T4 any size with invasion of heart, trachea, esophagus, vertebra or separate tumor nodule in </a:t>
            </a:r>
          </a:p>
          <a:p>
            <a:pPr marL="0" indent="0">
              <a:spcBef>
                <a:spcPts val="600"/>
              </a:spcBef>
              <a:buFontTx/>
              <a:buNone/>
            </a:pPr>
            <a:r>
              <a:rPr lang="en-US" sz="3200" kern="0" dirty="0">
                <a:solidFill>
                  <a:schemeClr val="tx1"/>
                </a:solidFill>
              </a:rPr>
              <a:t>other </a:t>
            </a:r>
            <a:r>
              <a:rPr lang="en-US" sz="3200" kern="0" dirty="0" err="1">
                <a:solidFill>
                  <a:schemeClr val="tx1"/>
                </a:solidFill>
              </a:rPr>
              <a:t>ipsilat</a:t>
            </a:r>
            <a:r>
              <a:rPr lang="en-US" sz="3200" kern="0" dirty="0">
                <a:solidFill>
                  <a:schemeClr val="tx1"/>
                </a:solidFill>
              </a:rPr>
              <a:t> lobe</a:t>
            </a:r>
          </a:p>
        </p:txBody>
      </p:sp>
      <p:sp>
        <p:nvSpPr>
          <p:cNvPr id="9" name="Rectangle 8"/>
          <p:cNvSpPr/>
          <p:nvPr/>
        </p:nvSpPr>
        <p:spPr>
          <a:xfrm>
            <a:off x="4508500" y="941065"/>
            <a:ext cx="4572000" cy="4108817"/>
          </a:xfrm>
          <a:prstGeom prst="rect">
            <a:avLst/>
          </a:prstGeom>
        </p:spPr>
        <p:txBody>
          <a:bodyPr>
            <a:spAutoFit/>
          </a:bodyPr>
          <a:lstStyle/>
          <a:p>
            <a:pPr marL="0" indent="0">
              <a:spcBef>
                <a:spcPts val="600"/>
              </a:spcBef>
              <a:buFontTx/>
              <a:buNone/>
            </a:pPr>
            <a:r>
              <a:rPr lang="en-US" sz="3200" kern="0" dirty="0">
                <a:solidFill>
                  <a:schemeClr val="tx1"/>
                </a:solidFill>
              </a:rPr>
              <a:t>T4</a:t>
            </a:r>
            <a:r>
              <a:rPr lang="en-US" sz="3200" kern="0" dirty="0"/>
              <a:t> </a:t>
            </a:r>
            <a:r>
              <a:rPr lang="en-US" sz="3200" kern="0" dirty="0">
                <a:solidFill>
                  <a:srgbClr val="FFC000"/>
                </a:solidFill>
              </a:rPr>
              <a:t>&gt; 7cm </a:t>
            </a:r>
            <a:r>
              <a:rPr lang="en-US" sz="3200" kern="0" dirty="0">
                <a:solidFill>
                  <a:schemeClr val="tx1"/>
                </a:solidFill>
              </a:rPr>
              <a:t>or any size with invasion of </a:t>
            </a:r>
            <a:r>
              <a:rPr lang="en-US" sz="3200" kern="0" dirty="0">
                <a:solidFill>
                  <a:srgbClr val="FFC000"/>
                </a:solidFill>
              </a:rPr>
              <a:t>diaphragm</a:t>
            </a:r>
            <a:r>
              <a:rPr lang="en-US" sz="3200" kern="0" dirty="0"/>
              <a:t>, </a:t>
            </a:r>
            <a:r>
              <a:rPr lang="en-US" sz="3200" kern="0" dirty="0">
                <a:solidFill>
                  <a:schemeClr val="tx1"/>
                </a:solidFill>
              </a:rPr>
              <a:t>heart, trachea, esophagus, vertebra or separate tumor nodule in other </a:t>
            </a:r>
            <a:r>
              <a:rPr lang="en-US" sz="3200" kern="0" dirty="0" err="1">
                <a:solidFill>
                  <a:schemeClr val="tx1"/>
                </a:solidFill>
              </a:rPr>
              <a:t>ipsilat</a:t>
            </a:r>
            <a:r>
              <a:rPr lang="en-US" sz="3200" kern="0" dirty="0">
                <a:solidFill>
                  <a:schemeClr val="tx1"/>
                </a:solidFill>
              </a:rPr>
              <a:t> lobe</a:t>
            </a:r>
          </a:p>
          <a:p>
            <a:pPr marL="0" indent="0">
              <a:spcBef>
                <a:spcPts val="600"/>
              </a:spcBef>
              <a:buFontTx/>
              <a:buNone/>
            </a:pPr>
            <a:endParaRPr lang="en-US" sz="3200" kern="0" dirty="0"/>
          </a:p>
        </p:txBody>
      </p:sp>
    </p:spTree>
    <p:extLst>
      <p:ext uri="{BB962C8B-B14F-4D97-AF65-F5344CB8AC3E}">
        <p14:creationId xmlns:p14="http://schemas.microsoft.com/office/powerpoint/2010/main" val="4101148924"/>
      </p:ext>
    </p:extLst>
  </p:cSld>
  <p:clrMapOvr>
    <a:masterClrMapping/>
  </p:clrMapOvr>
  <p:transition/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3"/>
          <p:cNvSpPr txBox="1">
            <a:spLocks/>
          </p:cNvSpPr>
          <p:nvPr/>
        </p:nvSpPr>
        <p:spPr>
          <a:xfrm>
            <a:off x="381000" y="899160"/>
            <a:ext cx="4267200" cy="6248400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4000" b="1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4000" b="1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ea typeface="ＭＳ Ｐゴシック" charset="-128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•"/>
              <a:defRPr sz="4000" b="1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ea typeface="ＭＳ Ｐゴシック" charset="-128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4000" b="1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ea typeface="ＭＳ Ｐゴシック" charset="-128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4000" b="1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ea typeface="ＭＳ Ｐゴシック" charset="-128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4000" b="1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ea typeface="ＭＳ Ｐゴシック" charset="-128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4000" b="1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ea typeface="ＭＳ Ｐゴシック" charset="-128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4000" b="1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ea typeface="ＭＳ Ｐゴシック" charset="-128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4000" b="1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ea typeface="ＭＳ Ｐゴシック" charset="-128"/>
              </a:defRPr>
            </a:lvl9pPr>
          </a:lstStyle>
          <a:p>
            <a:pPr marL="0" indent="0">
              <a:spcBef>
                <a:spcPts val="600"/>
              </a:spcBef>
              <a:buFontTx/>
              <a:buNone/>
            </a:pPr>
            <a:endParaRPr lang="en-US" sz="3200" i="1" kern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4"/>
          <p:cNvSpPr txBox="1">
            <a:spLocks/>
          </p:cNvSpPr>
          <p:nvPr/>
        </p:nvSpPr>
        <p:spPr>
          <a:xfrm>
            <a:off x="5029200" y="899160"/>
            <a:ext cx="3886200" cy="5943600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4000" b="1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4000" b="1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ea typeface="ＭＳ Ｐゴシック" charset="-128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•"/>
              <a:defRPr sz="4000" b="1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ea typeface="ＭＳ Ｐゴシック" charset="-128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4000" b="1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ea typeface="ＭＳ Ｐゴシック" charset="-128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4000" b="1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ea typeface="ＭＳ Ｐゴシック" charset="-128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4000" b="1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ea typeface="ＭＳ Ｐゴシック" charset="-128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4000" b="1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ea typeface="ＭＳ Ｐゴシック" charset="-128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4000" b="1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ea typeface="ＭＳ Ｐゴシック" charset="-128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4000" b="1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ea typeface="ＭＳ Ｐゴシック" charset="-128"/>
              </a:defRPr>
            </a:lvl9pPr>
          </a:lstStyle>
          <a:p>
            <a:pPr marL="0" indent="0">
              <a:spcBef>
                <a:spcPts val="600"/>
              </a:spcBef>
              <a:buFontTx/>
              <a:buNone/>
            </a:pPr>
            <a:endParaRPr lang="en-US" sz="3200" kern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>
              <a:spcBef>
                <a:spcPts val="600"/>
              </a:spcBef>
              <a:buFontTx/>
              <a:buNone/>
            </a:pPr>
            <a:endParaRPr lang="en-US" sz="3200" kern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>
              <a:spcBef>
                <a:spcPts val="600"/>
              </a:spcBef>
              <a:buFontTx/>
              <a:buNone/>
            </a:pPr>
            <a:endParaRPr lang="en-US" sz="3200" kern="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>
              <a:spcBef>
                <a:spcPts val="600"/>
              </a:spcBef>
              <a:buFontTx/>
              <a:buNone/>
            </a:pPr>
            <a:endParaRPr lang="en-US" sz="3200" kern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1105786" y="380543"/>
            <a:ext cx="6953693" cy="705321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chemeClr val="tx2"/>
                </a:solidFill>
                <a:latin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chemeClr val="tx2"/>
                </a:solidFill>
                <a:latin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chemeClr val="tx2"/>
                </a:solidFill>
                <a:latin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chemeClr val="tx2"/>
                </a:solidFill>
                <a:latin typeface="Arial" charset="0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chemeClr val="tx2"/>
                </a:solidFill>
                <a:latin typeface="Arial" charset="0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chemeClr val="tx2"/>
                </a:solidFill>
                <a:latin typeface="Arial" charset="0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chemeClr val="tx2"/>
                </a:solidFill>
                <a:latin typeface="Arial" charset="0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chemeClr val="tx2"/>
                </a:solidFill>
                <a:latin typeface="Arial" charset="0"/>
              </a:defRPr>
            </a:lvl9pPr>
          </a:lstStyle>
          <a:p>
            <a:r>
              <a:rPr lang="en-US" kern="0" dirty="0">
                <a:solidFill>
                  <a:srgbClr val="FFFF00"/>
                </a:solidFill>
                <a:effectLst/>
              </a:rPr>
              <a:t>8</a:t>
            </a:r>
            <a:r>
              <a:rPr lang="en-US" kern="0" baseline="30000" dirty="0">
                <a:solidFill>
                  <a:srgbClr val="FFFF00"/>
                </a:solidFill>
                <a:effectLst/>
              </a:rPr>
              <a:t>th</a:t>
            </a:r>
            <a:r>
              <a:rPr lang="en-US" kern="0" dirty="0">
                <a:solidFill>
                  <a:srgbClr val="FFFF00"/>
                </a:solidFill>
                <a:effectLst/>
              </a:rPr>
              <a:t> ed. Nodal Status</a:t>
            </a:r>
          </a:p>
        </p:txBody>
      </p:sp>
      <p:sp>
        <p:nvSpPr>
          <p:cNvPr id="8" name="Content Placeholder 2"/>
          <p:cNvSpPr txBox="1">
            <a:spLocks/>
          </p:cNvSpPr>
          <p:nvPr/>
        </p:nvSpPr>
        <p:spPr>
          <a:xfrm>
            <a:off x="823468" y="1219200"/>
            <a:ext cx="7037832" cy="4953000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4000" b="1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4000" b="1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ea typeface="ＭＳ Ｐゴシック" charset="-128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•"/>
              <a:defRPr sz="4000" b="1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ea typeface="ＭＳ Ｐゴシック" charset="-128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4000" b="1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ea typeface="ＭＳ Ｐゴシック" charset="-128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4000" b="1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ea typeface="ＭＳ Ｐゴシック" charset="-128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4000" b="1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ea typeface="ＭＳ Ｐゴシック" charset="-128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4000" b="1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ea typeface="ＭＳ Ｐゴシック" charset="-128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4000" b="1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ea typeface="ＭＳ Ｐゴシック" charset="-128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4000" b="1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ea typeface="ＭＳ Ｐゴシック" charset="-128"/>
              </a:defRPr>
            </a:lvl9pPr>
          </a:lstStyle>
          <a:p>
            <a:pPr marL="0" indent="0">
              <a:buFontTx/>
              <a:buNone/>
            </a:pPr>
            <a:r>
              <a:rPr lang="en-US" sz="3200" ker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N0 No regional LN met</a:t>
            </a:r>
          </a:p>
          <a:p>
            <a:pPr marL="0" indent="0">
              <a:buFontTx/>
              <a:buNone/>
            </a:pPr>
            <a:r>
              <a:rPr lang="en-US" sz="3200" ker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N1 Met in ipsilateral peribronchial and/or hilar LN and intrapulmonary LN including direct extension</a:t>
            </a:r>
          </a:p>
          <a:p>
            <a:pPr marL="0" indent="0">
              <a:buFontTx/>
              <a:buNone/>
            </a:pPr>
            <a:r>
              <a:rPr lang="en-US" sz="3200" ker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N2 Met in ipsilateral mediastinal and/or subcarinal LN</a:t>
            </a:r>
          </a:p>
          <a:p>
            <a:pPr marL="0" indent="0">
              <a:buFontTx/>
              <a:buNone/>
            </a:pPr>
            <a:r>
              <a:rPr lang="en-US" sz="3200" ker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N3 Met in contralateral hilar or mediastinal, ipsilateral or contralateral scalene or supraclavicular LN</a:t>
            </a:r>
          </a:p>
          <a:p>
            <a:endParaRPr lang="en-US" sz="3200" kern="0" dirty="0"/>
          </a:p>
        </p:txBody>
      </p:sp>
    </p:spTree>
    <p:extLst>
      <p:ext uri="{BB962C8B-B14F-4D97-AF65-F5344CB8AC3E}">
        <p14:creationId xmlns:p14="http://schemas.microsoft.com/office/powerpoint/2010/main" val="2064925611"/>
      </p:ext>
    </p:extLst>
  </p:cSld>
  <p:clrMapOvr>
    <a:masterClrMapping/>
  </p:clrMapOvr>
  <p:transition/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3"/>
          <p:cNvSpPr txBox="1">
            <a:spLocks/>
          </p:cNvSpPr>
          <p:nvPr/>
        </p:nvSpPr>
        <p:spPr>
          <a:xfrm>
            <a:off x="381000" y="899160"/>
            <a:ext cx="4267200" cy="6248400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4000" b="1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4000" b="1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ea typeface="ＭＳ Ｐゴシック" charset="-128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•"/>
              <a:defRPr sz="4000" b="1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ea typeface="ＭＳ Ｐゴシック" charset="-128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4000" b="1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ea typeface="ＭＳ Ｐゴシック" charset="-128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4000" b="1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ea typeface="ＭＳ Ｐゴシック" charset="-128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4000" b="1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ea typeface="ＭＳ Ｐゴシック" charset="-128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4000" b="1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ea typeface="ＭＳ Ｐゴシック" charset="-128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4000" b="1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ea typeface="ＭＳ Ｐゴシック" charset="-128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4000" b="1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ea typeface="ＭＳ Ｐゴシック" charset="-128"/>
              </a:defRPr>
            </a:lvl9pPr>
          </a:lstStyle>
          <a:p>
            <a:pPr marL="0" indent="0">
              <a:spcBef>
                <a:spcPts val="600"/>
              </a:spcBef>
              <a:buFontTx/>
              <a:buNone/>
            </a:pPr>
            <a:endParaRPr lang="en-US" sz="3200" i="1" kern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4"/>
          <p:cNvSpPr txBox="1">
            <a:spLocks/>
          </p:cNvSpPr>
          <p:nvPr/>
        </p:nvSpPr>
        <p:spPr>
          <a:xfrm>
            <a:off x="5029200" y="899160"/>
            <a:ext cx="3886200" cy="5943600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4000" b="1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4000" b="1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ea typeface="ＭＳ Ｐゴシック" charset="-128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•"/>
              <a:defRPr sz="4000" b="1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ea typeface="ＭＳ Ｐゴシック" charset="-128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4000" b="1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ea typeface="ＭＳ Ｐゴシック" charset="-128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4000" b="1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ea typeface="ＭＳ Ｐゴシック" charset="-128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4000" b="1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ea typeface="ＭＳ Ｐゴシック" charset="-128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4000" b="1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ea typeface="ＭＳ Ｐゴシック" charset="-128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4000" b="1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ea typeface="ＭＳ Ｐゴシック" charset="-128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4000" b="1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ea typeface="ＭＳ Ｐゴシック" charset="-128"/>
              </a:defRPr>
            </a:lvl9pPr>
          </a:lstStyle>
          <a:p>
            <a:pPr marL="0" indent="0">
              <a:spcBef>
                <a:spcPts val="600"/>
              </a:spcBef>
              <a:buFontTx/>
              <a:buNone/>
            </a:pPr>
            <a:endParaRPr lang="en-US" sz="3200" kern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>
              <a:spcBef>
                <a:spcPts val="600"/>
              </a:spcBef>
              <a:buFontTx/>
              <a:buNone/>
            </a:pPr>
            <a:endParaRPr lang="en-US" sz="3200" kern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>
              <a:spcBef>
                <a:spcPts val="600"/>
              </a:spcBef>
              <a:buFontTx/>
              <a:buNone/>
            </a:pPr>
            <a:endParaRPr lang="en-US" sz="3200" kern="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>
              <a:spcBef>
                <a:spcPts val="600"/>
              </a:spcBef>
              <a:buFontTx/>
              <a:buNone/>
            </a:pPr>
            <a:endParaRPr lang="en-US" sz="3200" kern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545913" y="104098"/>
            <a:ext cx="2747798" cy="705321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chemeClr val="tx2"/>
                </a:solidFill>
                <a:latin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chemeClr val="tx2"/>
                </a:solidFill>
                <a:latin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chemeClr val="tx2"/>
                </a:solidFill>
                <a:latin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chemeClr val="tx2"/>
                </a:solidFill>
                <a:latin typeface="Arial" charset="0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chemeClr val="tx2"/>
                </a:solidFill>
                <a:latin typeface="Arial" charset="0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chemeClr val="tx2"/>
                </a:solidFill>
                <a:latin typeface="Arial" charset="0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chemeClr val="tx2"/>
                </a:solidFill>
                <a:latin typeface="Arial" charset="0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chemeClr val="tx2"/>
                </a:solidFill>
                <a:latin typeface="Arial" charset="0"/>
              </a:defRPr>
            </a:lvl9pPr>
          </a:lstStyle>
          <a:p>
            <a:r>
              <a:rPr lang="en-US" kern="0" dirty="0">
                <a:solidFill>
                  <a:srgbClr val="FFFF00"/>
                </a:solidFill>
                <a:effectLst/>
              </a:rPr>
              <a:t>7</a:t>
            </a:r>
            <a:r>
              <a:rPr lang="en-US" kern="0" baseline="30000" dirty="0">
                <a:solidFill>
                  <a:srgbClr val="FFFF00"/>
                </a:solidFill>
                <a:effectLst/>
              </a:rPr>
              <a:t>th</a:t>
            </a:r>
            <a:r>
              <a:rPr lang="en-US" kern="0" dirty="0">
                <a:solidFill>
                  <a:srgbClr val="FFFF00"/>
                </a:solidFill>
                <a:effectLst/>
              </a:rPr>
              <a:t> ed.</a:t>
            </a: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4935033" y="104098"/>
            <a:ext cx="2747798" cy="705321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chemeClr val="tx2"/>
                </a:solidFill>
                <a:latin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chemeClr val="tx2"/>
                </a:solidFill>
                <a:latin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chemeClr val="tx2"/>
                </a:solidFill>
                <a:latin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chemeClr val="tx2"/>
                </a:solidFill>
                <a:latin typeface="Arial" charset="0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chemeClr val="tx2"/>
                </a:solidFill>
                <a:latin typeface="Arial" charset="0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chemeClr val="tx2"/>
                </a:solidFill>
                <a:latin typeface="Arial" charset="0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chemeClr val="tx2"/>
                </a:solidFill>
                <a:latin typeface="Arial" charset="0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chemeClr val="tx2"/>
                </a:solidFill>
                <a:latin typeface="Arial" charset="0"/>
              </a:defRPr>
            </a:lvl9pPr>
          </a:lstStyle>
          <a:p>
            <a:r>
              <a:rPr lang="en-US" kern="0" dirty="0">
                <a:solidFill>
                  <a:srgbClr val="FFFF00"/>
                </a:solidFill>
                <a:effectLst/>
              </a:rPr>
              <a:t>8</a:t>
            </a:r>
            <a:r>
              <a:rPr lang="en-US" kern="0" baseline="30000" dirty="0">
                <a:solidFill>
                  <a:srgbClr val="FFFF00"/>
                </a:solidFill>
                <a:effectLst/>
              </a:rPr>
              <a:t>th</a:t>
            </a:r>
            <a:r>
              <a:rPr lang="en-US" kern="0" dirty="0">
                <a:solidFill>
                  <a:srgbClr val="FFFF00"/>
                </a:solidFill>
                <a:effectLst/>
              </a:rPr>
              <a:t> ed.</a:t>
            </a:r>
          </a:p>
        </p:txBody>
      </p:sp>
      <p:sp>
        <p:nvSpPr>
          <p:cNvPr id="9" name="Rectangle 8"/>
          <p:cNvSpPr/>
          <p:nvPr/>
        </p:nvSpPr>
        <p:spPr>
          <a:xfrm>
            <a:off x="4508500" y="941065"/>
            <a:ext cx="4572000" cy="584775"/>
          </a:xfrm>
          <a:prstGeom prst="rect">
            <a:avLst/>
          </a:prstGeom>
        </p:spPr>
        <p:txBody>
          <a:bodyPr>
            <a:spAutoFit/>
          </a:bodyPr>
          <a:lstStyle/>
          <a:p>
            <a:pPr marL="0" indent="0">
              <a:spcBef>
                <a:spcPts val="600"/>
              </a:spcBef>
              <a:buFontTx/>
              <a:buNone/>
            </a:pPr>
            <a:endParaRPr lang="en-US" sz="3200" kern="0" dirty="0"/>
          </a:p>
        </p:txBody>
      </p:sp>
      <p:sp>
        <p:nvSpPr>
          <p:cNvPr id="7" name="Rectangle 6"/>
          <p:cNvSpPr/>
          <p:nvPr/>
        </p:nvSpPr>
        <p:spPr>
          <a:xfrm>
            <a:off x="203200" y="703486"/>
            <a:ext cx="4140200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en-US" sz="3200" dirty="0">
                <a:solidFill>
                  <a:schemeClr val="tx1"/>
                </a:solidFill>
              </a:rPr>
              <a:t>M0 No distant </a:t>
            </a:r>
            <a:r>
              <a:rPr lang="en-US" sz="3200" dirty="0" err="1">
                <a:solidFill>
                  <a:schemeClr val="tx1"/>
                </a:solidFill>
              </a:rPr>
              <a:t>mets</a:t>
            </a:r>
            <a:endParaRPr lang="en-US" sz="3200" dirty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en-US" sz="3200" dirty="0">
                <a:solidFill>
                  <a:schemeClr val="tx1"/>
                </a:solidFill>
              </a:rPr>
              <a:t>M1 Distant </a:t>
            </a:r>
            <a:r>
              <a:rPr lang="en-US" sz="3200" dirty="0" err="1">
                <a:solidFill>
                  <a:schemeClr val="tx1"/>
                </a:solidFill>
              </a:rPr>
              <a:t>mets</a:t>
            </a:r>
            <a:endParaRPr lang="en-US" sz="3200" dirty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en-US" sz="3200" dirty="0">
                <a:solidFill>
                  <a:schemeClr val="tx1"/>
                </a:solidFill>
              </a:rPr>
              <a:t>   M1a Separate tumor nodule (s) in contralateral </a:t>
            </a:r>
            <a:r>
              <a:rPr lang="en-US" sz="3200" dirty="0" err="1">
                <a:solidFill>
                  <a:schemeClr val="tx1"/>
                </a:solidFill>
              </a:rPr>
              <a:t>lu</a:t>
            </a:r>
            <a:r>
              <a:rPr lang="en-US" sz="3200" dirty="0">
                <a:solidFill>
                  <a:schemeClr val="tx1"/>
                </a:solidFill>
              </a:rPr>
              <a:t>, tumor with </a:t>
            </a:r>
            <a:r>
              <a:rPr lang="en-US" sz="3200" dirty="0" err="1">
                <a:solidFill>
                  <a:schemeClr val="tx1"/>
                </a:solidFill>
              </a:rPr>
              <a:t>pl</a:t>
            </a:r>
            <a:r>
              <a:rPr lang="en-US" sz="3200" dirty="0">
                <a:solidFill>
                  <a:schemeClr val="tx1"/>
                </a:solidFill>
              </a:rPr>
              <a:t> nodule(s) or malignant </a:t>
            </a:r>
            <a:r>
              <a:rPr lang="en-US" sz="3200" dirty="0" err="1">
                <a:solidFill>
                  <a:schemeClr val="tx1"/>
                </a:solidFill>
              </a:rPr>
              <a:t>pl</a:t>
            </a:r>
            <a:r>
              <a:rPr lang="en-US" sz="3200" dirty="0">
                <a:solidFill>
                  <a:schemeClr val="tx1"/>
                </a:solidFill>
              </a:rPr>
              <a:t> effusion</a:t>
            </a:r>
          </a:p>
          <a:p>
            <a:pPr marL="0" indent="0">
              <a:buNone/>
            </a:pPr>
            <a:r>
              <a:rPr lang="en-US" sz="3200" dirty="0">
                <a:solidFill>
                  <a:schemeClr val="tx1"/>
                </a:solidFill>
              </a:rPr>
              <a:t>   M1b Distant </a:t>
            </a:r>
            <a:r>
              <a:rPr lang="en-US" sz="3200" dirty="0" err="1">
                <a:solidFill>
                  <a:schemeClr val="tx1"/>
                </a:solidFill>
              </a:rPr>
              <a:t>mets</a:t>
            </a:r>
            <a:endParaRPr lang="en-US" sz="3200" dirty="0">
              <a:solidFill>
                <a:schemeClr val="tx1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4330065" y="680433"/>
            <a:ext cx="4750435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en-US" sz="3200" dirty="0"/>
              <a:t>M0 No distant </a:t>
            </a:r>
            <a:r>
              <a:rPr lang="en-US" sz="3200" dirty="0" err="1"/>
              <a:t>mets</a:t>
            </a:r>
            <a:endParaRPr lang="en-US" sz="3200" dirty="0"/>
          </a:p>
          <a:p>
            <a:pPr marL="0" indent="0">
              <a:buNone/>
            </a:pPr>
            <a:r>
              <a:rPr lang="en-US" sz="3200" dirty="0"/>
              <a:t> M1 Distant metastasis</a:t>
            </a:r>
          </a:p>
          <a:p>
            <a:pPr marL="0" indent="0">
              <a:buNone/>
            </a:pPr>
            <a:r>
              <a:rPr lang="en-US" sz="3200" dirty="0"/>
              <a:t> M1a Any of: </a:t>
            </a:r>
            <a:r>
              <a:rPr lang="en-US" sz="3200" dirty="0">
                <a:solidFill>
                  <a:srgbClr val="FFC000"/>
                </a:solidFill>
              </a:rPr>
              <a:t>pl.</a:t>
            </a:r>
          </a:p>
          <a:p>
            <a:pPr marL="0" indent="0">
              <a:buNone/>
            </a:pPr>
            <a:r>
              <a:rPr lang="en-US" sz="3200" dirty="0">
                <a:solidFill>
                  <a:srgbClr val="FFC000"/>
                </a:solidFill>
              </a:rPr>
              <a:t>/</a:t>
            </a:r>
            <a:r>
              <a:rPr lang="en-US" sz="3200" dirty="0" err="1">
                <a:solidFill>
                  <a:srgbClr val="FFC000"/>
                </a:solidFill>
              </a:rPr>
              <a:t>pericard</a:t>
            </a:r>
            <a:r>
              <a:rPr lang="en-US" sz="3200" dirty="0">
                <a:solidFill>
                  <a:srgbClr val="FFC000"/>
                </a:solidFill>
              </a:rPr>
              <a:t> effusion</a:t>
            </a:r>
            <a:r>
              <a:rPr lang="en-US" sz="3200" dirty="0"/>
              <a:t>, or </a:t>
            </a:r>
            <a:r>
              <a:rPr lang="en-US" sz="3200" dirty="0" err="1"/>
              <a:t>pl</a:t>
            </a:r>
            <a:r>
              <a:rPr lang="en-US" sz="3200" dirty="0"/>
              <a:t> </a:t>
            </a:r>
            <a:r>
              <a:rPr lang="en-US" sz="3200" dirty="0" err="1"/>
              <a:t>pericard</a:t>
            </a:r>
            <a:r>
              <a:rPr lang="en-US" sz="3200" dirty="0"/>
              <a:t> nodule(s), </a:t>
            </a:r>
            <a:r>
              <a:rPr lang="en-US" sz="3200" dirty="0">
                <a:solidFill>
                  <a:schemeClr val="tx2"/>
                </a:solidFill>
              </a:rPr>
              <a:t>contralateral/bilateral  nodule (s), </a:t>
            </a:r>
            <a:r>
              <a:rPr lang="en-US" sz="3200" dirty="0"/>
              <a:t>&gt; 1 of above</a:t>
            </a:r>
          </a:p>
          <a:p>
            <a:pPr marL="0" indent="0">
              <a:buNone/>
            </a:pPr>
            <a:r>
              <a:rPr lang="en-US" sz="3200" dirty="0"/>
              <a:t>   </a:t>
            </a:r>
            <a:r>
              <a:rPr lang="en-US" sz="3200" dirty="0">
                <a:solidFill>
                  <a:srgbClr val="FFC000"/>
                </a:solidFill>
              </a:rPr>
              <a:t>M1b Single met in single organ </a:t>
            </a:r>
          </a:p>
          <a:p>
            <a:pPr marL="0" indent="0">
              <a:buNone/>
            </a:pPr>
            <a:r>
              <a:rPr lang="en-US" sz="3200" dirty="0">
                <a:solidFill>
                  <a:srgbClr val="FFC000"/>
                </a:solidFill>
              </a:rPr>
              <a:t>   M1c Multiple </a:t>
            </a:r>
            <a:r>
              <a:rPr lang="en-US" sz="3200" dirty="0" err="1">
                <a:solidFill>
                  <a:srgbClr val="FFC000"/>
                </a:solidFill>
              </a:rPr>
              <a:t>mets</a:t>
            </a:r>
            <a:r>
              <a:rPr lang="en-US" sz="3200" dirty="0">
                <a:solidFill>
                  <a:srgbClr val="FFC000"/>
                </a:solidFill>
              </a:rPr>
              <a:t> in single or multiple organs</a:t>
            </a:r>
          </a:p>
        </p:txBody>
      </p:sp>
    </p:spTree>
    <p:extLst>
      <p:ext uri="{BB962C8B-B14F-4D97-AF65-F5344CB8AC3E}">
        <p14:creationId xmlns:p14="http://schemas.microsoft.com/office/powerpoint/2010/main" val="1351214853"/>
      </p:ext>
    </p:extLst>
  </p:cSld>
  <p:clrMapOvr>
    <a:masterClrMapping/>
  </p:clrMapOvr>
  <p:transition/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2867" y="405918"/>
            <a:ext cx="6791925" cy="705321"/>
          </a:xfrm>
        </p:spPr>
        <p:txBody>
          <a:bodyPr/>
          <a:lstStyle/>
          <a:p>
            <a:r>
              <a:rPr lang="en-US" dirty="0"/>
              <a:t>Staging of Multiple Tumors</a:t>
            </a:r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304800" y="1752600"/>
            <a:ext cx="4122209" cy="2853838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3"/>
          <p:cNvPicPr>
            <a:picLocks noChangeAspect="1" noChangeArrowheads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4495800" y="1752600"/>
            <a:ext cx="3876676" cy="285750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4"/>
          <p:cNvSpPr/>
          <p:nvPr/>
        </p:nvSpPr>
        <p:spPr>
          <a:xfrm>
            <a:off x="914400" y="5029200"/>
            <a:ext cx="77724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First need to determine if the tumor nodules are separate primaries or intrapulmonary metastasis</a:t>
            </a:r>
          </a:p>
        </p:txBody>
      </p:sp>
    </p:spTree>
    <p:extLst>
      <p:ext uri="{BB962C8B-B14F-4D97-AF65-F5344CB8AC3E}">
        <p14:creationId xmlns:p14="http://schemas.microsoft.com/office/powerpoint/2010/main" val="3756334248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1272249" y="256538"/>
            <a:ext cx="6593153" cy="705321"/>
          </a:xfrm>
        </p:spPr>
        <p:txBody>
          <a:bodyPr/>
          <a:lstStyle/>
          <a:p>
            <a:r>
              <a:rPr 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Multiple Lung </a:t>
            </a:r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</a:t>
            </a:r>
            <a:r>
              <a:rPr 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arcinomas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685800" y="1129836"/>
            <a:ext cx="7772400" cy="4114800"/>
          </a:xfrm>
        </p:spPr>
        <p:txBody>
          <a:bodyPr/>
          <a:lstStyle/>
          <a:p>
            <a:pPr marL="0" indent="0" algn="ctr">
              <a:buNone/>
            </a:pPr>
            <a:r>
              <a:rPr lang="en-US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 different clinical scenarios with 3 different staging schemes </a:t>
            </a:r>
          </a:p>
          <a:p>
            <a:pPr marL="0" indent="0">
              <a:buNone/>
            </a:pPr>
            <a:endParaRPr lang="en-US" sz="36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971550" lvl="1" indent="-514350">
              <a:buFont typeface="+mj-lt"/>
              <a:buAutoNum type="arabicPeriod"/>
            </a:pPr>
            <a:r>
              <a:rPr lang="en-US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Multiple </a:t>
            </a:r>
            <a:r>
              <a:rPr lang="en-US" sz="36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solid</a:t>
            </a:r>
            <a:r>
              <a:rPr lang="en-US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tumor nodules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Multiple nodules with </a:t>
            </a:r>
            <a:r>
              <a:rPr lang="en-US" sz="36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ground glass or </a:t>
            </a:r>
            <a:r>
              <a:rPr lang="en-US" sz="3600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lepidic</a:t>
            </a:r>
            <a:r>
              <a:rPr lang="en-US" sz="36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features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Pneumonic involvement</a:t>
            </a:r>
          </a:p>
        </p:txBody>
      </p:sp>
    </p:spTree>
    <p:extLst>
      <p:ext uri="{BB962C8B-B14F-4D97-AF65-F5344CB8AC3E}">
        <p14:creationId xmlns:p14="http://schemas.microsoft.com/office/powerpoint/2010/main" val="1369556709"/>
      </p:ext>
    </p:extLst>
  </p:cSld>
  <p:clrMapOvr>
    <a:masterClrMapping/>
  </p:clrMapOvr>
  <p:transition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8178" name="Rectangle 2"/>
          <p:cNvSpPr>
            <a:spLocks noGrp="1" noChangeArrowheads="1"/>
          </p:cNvSpPr>
          <p:nvPr>
            <p:ph type="title"/>
          </p:nvPr>
        </p:nvSpPr>
        <p:spPr>
          <a:xfrm>
            <a:off x="1303089" y="480785"/>
            <a:ext cx="4371391" cy="705321"/>
          </a:xfrm>
        </p:spPr>
        <p:txBody>
          <a:bodyPr/>
          <a:lstStyle/>
          <a:p>
            <a:r>
              <a:rPr lang="en-US" dirty="0"/>
              <a:t>Some Key Points</a:t>
            </a:r>
          </a:p>
        </p:txBody>
      </p:sp>
      <p:sp>
        <p:nvSpPr>
          <p:cNvPr id="81817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85738" y="1760319"/>
            <a:ext cx="8815387" cy="4905375"/>
          </a:xfrm>
          <a:effectLst/>
        </p:spPr>
        <p:txBody>
          <a:bodyPr/>
          <a:lstStyle/>
          <a:p>
            <a:pPr>
              <a:buClr>
                <a:schemeClr val="tx2"/>
              </a:buClr>
              <a:buSzPct val="120000"/>
            </a:pPr>
            <a:r>
              <a:rPr lang="en-US" sz="3600" dirty="0"/>
              <a:t>No more BAC</a:t>
            </a:r>
          </a:p>
          <a:p>
            <a:pPr>
              <a:buClr>
                <a:schemeClr val="tx2"/>
              </a:buClr>
              <a:buSzPct val="120000"/>
            </a:pPr>
            <a:r>
              <a:rPr lang="en-US" sz="3600" dirty="0"/>
              <a:t>All invasive tumors are appended with “predominant”</a:t>
            </a:r>
          </a:p>
          <a:p>
            <a:pPr lvl="1">
              <a:buClr>
                <a:schemeClr val="tx2"/>
              </a:buClr>
              <a:buSzPct val="120000"/>
            </a:pPr>
            <a:r>
              <a:rPr lang="en-US" sz="3600" dirty="0"/>
              <a:t> Implies semiquantitative recording of patterns -- 5% increments</a:t>
            </a:r>
          </a:p>
          <a:p>
            <a:pPr>
              <a:buClr>
                <a:schemeClr val="tx2"/>
              </a:buClr>
              <a:buSzPct val="120000"/>
            </a:pPr>
            <a:r>
              <a:rPr lang="en-US" sz="3600" dirty="0"/>
              <a:t>Invasion now identified by pattern as well as by presence of desmoplasia</a:t>
            </a:r>
          </a:p>
        </p:txBody>
      </p:sp>
      <p:pic>
        <p:nvPicPr>
          <p:cNvPr id="1026" name="Picture 2" descr="C:\Users\hdt01\AppData\Local\Microsoft\Windows\Temporary Internet Files\Content.IE5\E8JQ55CT\MP900442417[1].jpg"/>
          <p:cNvPicPr>
            <a:picLocks noChangeAspect="1" noChangeArrowheads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 rot="4764050">
            <a:off x="6676576" y="232229"/>
            <a:ext cx="1436007" cy="23077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/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/>
          </p:cNvSpPr>
          <p:nvPr/>
        </p:nvSpPr>
        <p:spPr>
          <a:xfrm>
            <a:off x="658368" y="241300"/>
            <a:ext cx="7827264" cy="685800"/>
          </a:xfrm>
          <a:prstGeom prst="rect">
            <a:avLst/>
          </a:prstGeom>
        </p:spPr>
        <p:txBody>
          <a:bodyPr/>
          <a:lstStyle>
            <a:lvl1pPr algn="ctr" rtl="0" fontAlgn="base">
              <a:spcBef>
                <a:spcPct val="0"/>
              </a:spcBef>
              <a:spcAft>
                <a:spcPct val="0"/>
              </a:spcAft>
              <a:defRPr sz="4000" b="1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fontAlgn="base">
              <a:spcBef>
                <a:spcPct val="0"/>
              </a:spcBef>
              <a:spcAft>
                <a:spcPct val="0"/>
              </a:spcAft>
              <a:defRPr sz="4000" b="1">
                <a:solidFill>
                  <a:schemeClr val="tx2"/>
                </a:solidFill>
                <a:latin typeface="Arial" charset="0"/>
              </a:defRPr>
            </a:lvl2pPr>
            <a:lvl3pPr algn="ctr" rtl="0" fontAlgn="base">
              <a:spcBef>
                <a:spcPct val="0"/>
              </a:spcBef>
              <a:spcAft>
                <a:spcPct val="0"/>
              </a:spcAft>
              <a:defRPr sz="4000" b="1">
                <a:solidFill>
                  <a:schemeClr val="tx2"/>
                </a:solidFill>
                <a:latin typeface="Arial" charset="0"/>
              </a:defRPr>
            </a:lvl3pPr>
            <a:lvl4pPr algn="ctr" rtl="0" fontAlgn="base">
              <a:spcBef>
                <a:spcPct val="0"/>
              </a:spcBef>
              <a:spcAft>
                <a:spcPct val="0"/>
              </a:spcAft>
              <a:defRPr sz="4000" b="1">
                <a:solidFill>
                  <a:schemeClr val="tx2"/>
                </a:solidFill>
                <a:latin typeface="Arial" charset="0"/>
              </a:defRPr>
            </a:lvl4pPr>
            <a:lvl5pPr algn="ctr" rtl="0" fontAlgn="base">
              <a:spcBef>
                <a:spcPct val="0"/>
              </a:spcBef>
              <a:spcAft>
                <a:spcPct val="0"/>
              </a:spcAft>
              <a:defRPr sz="4000" b="1">
                <a:solidFill>
                  <a:schemeClr val="tx2"/>
                </a:solidFill>
                <a:latin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000" b="1">
                <a:solidFill>
                  <a:schemeClr val="tx2"/>
                </a:solidFill>
                <a:latin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000" b="1">
                <a:solidFill>
                  <a:schemeClr val="tx2"/>
                </a:solidFill>
                <a:latin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000" b="1">
                <a:solidFill>
                  <a:schemeClr val="tx2"/>
                </a:solidFill>
                <a:latin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000" b="1">
                <a:solidFill>
                  <a:schemeClr val="tx2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ker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Clinical criteria*</a:t>
            </a:r>
            <a:r>
              <a:rPr lang="en-US" sz="1800" ker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no</a:t>
            </a:r>
            <a:r>
              <a:rPr lang="en-US" sz="1600" ker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1800" ker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comprehensive histologic assessment</a:t>
            </a:r>
            <a:endParaRPr lang="en-US" sz="1800" kern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3" name="Content Placeholder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927144886"/>
              </p:ext>
            </p:extLst>
          </p:nvPr>
        </p:nvGraphicFramePr>
        <p:xfrm>
          <a:off x="609600" y="927100"/>
          <a:ext cx="7826375" cy="741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8263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May</a:t>
                      </a:r>
                      <a:r>
                        <a:rPr lang="en-US" baseline="0" dirty="0"/>
                        <a:t> be c</a:t>
                      </a:r>
                      <a:r>
                        <a:rPr lang="en-US" dirty="0"/>
                        <a:t>onsidered separate primary tumors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Clearly different histologic types</a:t>
                      </a:r>
                      <a:r>
                        <a:rPr lang="en-US" baseline="0" dirty="0"/>
                        <a:t> (</a:t>
                      </a:r>
                      <a:r>
                        <a:rPr lang="en-US" baseline="0" dirty="0" err="1"/>
                        <a:t>ie</a:t>
                      </a:r>
                      <a:r>
                        <a:rPr lang="en-US" baseline="0" dirty="0"/>
                        <a:t> SQCC and AD)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4" name="Content Placeholder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718987060"/>
              </p:ext>
            </p:extLst>
          </p:nvPr>
        </p:nvGraphicFramePr>
        <p:xfrm>
          <a:off x="609600" y="1765300"/>
          <a:ext cx="7826375" cy="741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8263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May</a:t>
                      </a:r>
                      <a:r>
                        <a:rPr lang="en-US" baseline="0" dirty="0"/>
                        <a:t> be c</a:t>
                      </a:r>
                      <a:r>
                        <a:rPr lang="en-US" dirty="0"/>
                        <a:t>onsidered intrapulmonary</a:t>
                      </a:r>
                      <a:r>
                        <a:rPr lang="en-US" baseline="0" dirty="0"/>
                        <a:t> metastasis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Exactly matching breakpoints on CGH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5" name="Content Placeholder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760941162"/>
              </p:ext>
            </p:extLst>
          </p:nvPr>
        </p:nvGraphicFramePr>
        <p:xfrm>
          <a:off x="609600" y="2603500"/>
          <a:ext cx="7826375" cy="21234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8263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i="1" dirty="0"/>
                        <a:t>Relative</a:t>
                      </a:r>
                      <a:r>
                        <a:rPr lang="en-US" i="1" baseline="0" dirty="0"/>
                        <a:t> arguments</a:t>
                      </a:r>
                      <a:r>
                        <a:rPr lang="en-US" i="0" baseline="0" dirty="0"/>
                        <a:t> to favor separate primary tumors (consider with clinical factors)</a:t>
                      </a:r>
                      <a:endParaRPr lang="en-US" i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Different radiographic</a:t>
                      </a:r>
                      <a:r>
                        <a:rPr lang="en-US" baseline="0" dirty="0"/>
                        <a:t> appearance or metabolic update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Different patterns of biomarkers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Different rates of growth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Absence of nodal or systemic metastasis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graphicFrame>
        <p:nvGraphicFramePr>
          <p:cNvPr id="6" name="Content Placeholder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124062207"/>
              </p:ext>
            </p:extLst>
          </p:nvPr>
        </p:nvGraphicFramePr>
        <p:xfrm>
          <a:off x="609600" y="4801116"/>
          <a:ext cx="7826375" cy="1854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8263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i="1" dirty="0"/>
                        <a:t>Relative arguments</a:t>
                      </a:r>
                      <a:r>
                        <a:rPr lang="en-US" i="0" dirty="0"/>
                        <a:t> to favor intrapulmonary</a:t>
                      </a:r>
                      <a:r>
                        <a:rPr lang="en-US" i="0" baseline="0" dirty="0"/>
                        <a:t> metastasis</a:t>
                      </a:r>
                      <a:endParaRPr lang="en-US" i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Same radiographic appearance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Similar growth pattern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Significant nodal or systemic metastases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Same biomarker pattern</a:t>
                      </a:r>
                      <a:r>
                        <a:rPr lang="en-US" baseline="0" dirty="0"/>
                        <a:t> (and same </a:t>
                      </a:r>
                      <a:r>
                        <a:rPr lang="en-US" baseline="0" dirty="0" err="1"/>
                        <a:t>histotype</a:t>
                      </a:r>
                      <a:r>
                        <a:rPr lang="en-US" baseline="0" dirty="0"/>
                        <a:t>)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00602159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>
            <a:spLocks noGrp="1"/>
          </p:cNvSpPr>
          <p:nvPr>
            <p:ph type="title"/>
          </p:nvPr>
        </p:nvSpPr>
        <p:spPr>
          <a:xfrm>
            <a:off x="658368" y="0"/>
            <a:ext cx="7827264" cy="762000"/>
          </a:xfrm>
        </p:spPr>
        <p:txBody>
          <a:bodyPr/>
          <a:lstStyle/>
          <a:p>
            <a:r>
              <a:rPr 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Pathologic criteria* </a:t>
            </a:r>
            <a:r>
              <a:rPr 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requires resection</a:t>
            </a:r>
            <a:endParaRPr lang="en-U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4" name="Content Placeholder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29231164"/>
              </p:ext>
            </p:extLst>
          </p:nvPr>
        </p:nvGraphicFramePr>
        <p:xfrm>
          <a:off x="609600" y="914400"/>
          <a:ext cx="7826375" cy="1483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8263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May</a:t>
                      </a:r>
                      <a:r>
                        <a:rPr lang="en-US" baseline="0" dirty="0"/>
                        <a:t> be c</a:t>
                      </a:r>
                      <a:r>
                        <a:rPr lang="en-US" dirty="0"/>
                        <a:t>onsidered separate primary tumors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Clearly different histologic types</a:t>
                      </a:r>
                      <a:r>
                        <a:rPr lang="en-US" baseline="0" dirty="0"/>
                        <a:t> (</a:t>
                      </a:r>
                      <a:r>
                        <a:rPr lang="en-US" baseline="0" dirty="0" err="1"/>
                        <a:t>ie</a:t>
                      </a:r>
                      <a:r>
                        <a:rPr lang="en-US" baseline="0" dirty="0"/>
                        <a:t> SQCC and AD)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Clearly different with comprehensive histologic assessment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SQCC arising from CIS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graphicFrame>
        <p:nvGraphicFramePr>
          <p:cNvPr id="5" name="Content Placeholder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830906968"/>
              </p:ext>
            </p:extLst>
          </p:nvPr>
        </p:nvGraphicFramePr>
        <p:xfrm>
          <a:off x="609600" y="2514600"/>
          <a:ext cx="7826375" cy="741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8263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May</a:t>
                      </a:r>
                      <a:r>
                        <a:rPr lang="en-US" baseline="0" dirty="0"/>
                        <a:t> be c</a:t>
                      </a:r>
                      <a:r>
                        <a:rPr lang="en-US" dirty="0"/>
                        <a:t>onsidered intrapulmonary</a:t>
                      </a:r>
                      <a:r>
                        <a:rPr lang="en-US" baseline="0" dirty="0"/>
                        <a:t> metastasis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Exactly matching breakpoints on CGH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6" name="Content Placeholder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890064175"/>
              </p:ext>
            </p:extLst>
          </p:nvPr>
        </p:nvGraphicFramePr>
        <p:xfrm>
          <a:off x="609600" y="3429000"/>
          <a:ext cx="7826375" cy="13817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8263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i="1" dirty="0"/>
                        <a:t>Relative</a:t>
                      </a:r>
                      <a:r>
                        <a:rPr lang="en-US" i="1" baseline="0" dirty="0"/>
                        <a:t> arguments</a:t>
                      </a:r>
                      <a:r>
                        <a:rPr lang="en-US" i="0" baseline="0" dirty="0"/>
                        <a:t> to favor separate primary tumors (consider with clinical factors)</a:t>
                      </a:r>
                      <a:endParaRPr lang="en-US" i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Different patterns of biomarkers (molecular</a:t>
                      </a:r>
                      <a:r>
                        <a:rPr lang="en-US" baseline="0" dirty="0"/>
                        <a:t> signature)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Absence of nodal or systemic metastasis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graphicFrame>
        <p:nvGraphicFramePr>
          <p:cNvPr id="7" name="Content Placeholder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406693373"/>
              </p:ext>
            </p:extLst>
          </p:nvPr>
        </p:nvGraphicFramePr>
        <p:xfrm>
          <a:off x="609600" y="4930656"/>
          <a:ext cx="7826375" cy="1483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8263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i="1" dirty="0"/>
                        <a:t>Relative arguments</a:t>
                      </a:r>
                      <a:r>
                        <a:rPr lang="en-US" i="0" dirty="0"/>
                        <a:t> to favor intrapulmonary</a:t>
                      </a:r>
                      <a:r>
                        <a:rPr lang="en-US" i="0" baseline="0" dirty="0"/>
                        <a:t> metastasis</a:t>
                      </a:r>
                      <a:endParaRPr lang="en-US" i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Matching appearance</a:t>
                      </a:r>
                      <a:r>
                        <a:rPr lang="en-US" baseline="0" dirty="0"/>
                        <a:t> of comprehensive histologic assessment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The same biomarker pattern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Significant nodal or systemic metastases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86721436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341" y="333140"/>
            <a:ext cx="7195882" cy="705321"/>
          </a:xfrm>
        </p:spPr>
        <p:txBody>
          <a:bodyPr/>
          <a:lstStyle/>
          <a:p>
            <a:r>
              <a:rPr 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Comprehensive Assessment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36483" y="1311440"/>
            <a:ext cx="8513379" cy="5031828"/>
          </a:xfrm>
        </p:spPr>
        <p:txBody>
          <a:bodyPr/>
          <a:lstStyle/>
          <a:p>
            <a:pPr lvl="1">
              <a:buClr>
                <a:schemeClr val="tx2"/>
              </a:buClr>
              <a:buSzPct val="120000"/>
              <a:buFont typeface="Arial" panose="020B0604020202020204" pitchFamily="34" charset="0"/>
              <a:buChar char="•"/>
            </a:pPr>
            <a:r>
              <a:rPr lang="en-US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Histologic subtype</a:t>
            </a:r>
          </a:p>
          <a:p>
            <a:pPr lvl="2">
              <a:buClr>
                <a:schemeClr val="tx2"/>
              </a:buClr>
              <a:buSzPct val="120000"/>
              <a:buFont typeface=".AppleSystemUIFont" charset="-120"/>
              <a:buChar char="-"/>
            </a:pPr>
            <a:r>
              <a:rPr lang="en-US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AD, SQCC, SCLC, </a:t>
            </a:r>
            <a:r>
              <a:rPr lang="en-US" sz="32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Sarcomatoid</a:t>
            </a:r>
            <a:r>
              <a:rPr lang="en-US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….</a:t>
            </a:r>
          </a:p>
          <a:p>
            <a:pPr lvl="1">
              <a:buClr>
                <a:schemeClr val="tx2"/>
              </a:buClr>
              <a:buSzPct val="120000"/>
              <a:buFont typeface="Arial" panose="020B0604020202020204" pitchFamily="34" charset="0"/>
              <a:buChar char="•"/>
            </a:pPr>
            <a:r>
              <a:rPr lang="en-US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Relative proportion of AD patterns -5% increments</a:t>
            </a:r>
          </a:p>
          <a:p>
            <a:pPr lvl="2">
              <a:buClr>
                <a:schemeClr val="tx2"/>
              </a:buClr>
              <a:buSzPct val="120000"/>
              <a:buFont typeface=".AppleSystemUIFont" charset="-120"/>
              <a:buChar char="-"/>
            </a:pPr>
            <a:r>
              <a:rPr lang="en-US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Acinar, papillary, </a:t>
            </a:r>
            <a:r>
              <a:rPr lang="en-US" sz="32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lepidic</a:t>
            </a:r>
            <a:r>
              <a:rPr lang="en-US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solid…</a:t>
            </a:r>
          </a:p>
          <a:p>
            <a:pPr lvl="1">
              <a:buClr>
                <a:schemeClr val="tx2"/>
              </a:buClr>
              <a:buSzPct val="120000"/>
              <a:buFont typeface="Arial" panose="020B0604020202020204" pitchFamily="34" charset="0"/>
              <a:buChar char="•"/>
            </a:pPr>
            <a:r>
              <a:rPr lang="en-US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Grade</a:t>
            </a:r>
          </a:p>
          <a:p>
            <a:pPr lvl="1">
              <a:buClr>
                <a:schemeClr val="tx2"/>
              </a:buClr>
              <a:buSzPct val="120000"/>
              <a:buFont typeface="Arial" panose="020B0604020202020204" pitchFamily="34" charset="0"/>
              <a:buChar char="•"/>
            </a:pPr>
            <a:r>
              <a:rPr lang="en-US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Cytologic and stromal features</a:t>
            </a:r>
          </a:p>
          <a:p>
            <a:pPr lvl="1">
              <a:buClr>
                <a:schemeClr val="tx2"/>
              </a:buClr>
              <a:buSzPct val="120000"/>
              <a:buFont typeface="Arial" panose="020B0604020202020204" pitchFamily="34" charset="0"/>
              <a:buChar char="•"/>
            </a:pPr>
            <a:r>
              <a:rPr 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No </a:t>
            </a:r>
            <a:r>
              <a:rPr lang="en-US" sz="32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interobserver</a:t>
            </a:r>
            <a:r>
              <a:rPr 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comparison</a:t>
            </a:r>
          </a:p>
        </p:txBody>
      </p:sp>
      <p:sp>
        <p:nvSpPr>
          <p:cNvPr id="4" name="Rectangle 3"/>
          <p:cNvSpPr/>
          <p:nvPr/>
        </p:nvSpPr>
        <p:spPr>
          <a:xfrm>
            <a:off x="260131" y="6313034"/>
            <a:ext cx="862373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 algn="ctr"/>
            <a:r>
              <a:rPr lang="en-US" sz="1800" dirty="0">
                <a:solidFill>
                  <a:srgbClr val="00FFFF"/>
                </a:solidFill>
              </a:rPr>
              <a:t>Girard et al  Am. J </a:t>
            </a:r>
            <a:r>
              <a:rPr lang="en-US" sz="1800" dirty="0" err="1">
                <a:solidFill>
                  <a:srgbClr val="00FFFF"/>
                </a:solidFill>
              </a:rPr>
              <a:t>Surg</a:t>
            </a:r>
            <a:r>
              <a:rPr lang="en-US" sz="1800" dirty="0">
                <a:solidFill>
                  <a:srgbClr val="00FFFF"/>
                </a:solidFill>
              </a:rPr>
              <a:t> </a:t>
            </a:r>
            <a:r>
              <a:rPr lang="en-US" sz="1800" dirty="0" err="1">
                <a:solidFill>
                  <a:srgbClr val="00FFFF"/>
                </a:solidFill>
              </a:rPr>
              <a:t>Pathol</a:t>
            </a:r>
            <a:r>
              <a:rPr lang="en-US" sz="1800" dirty="0">
                <a:solidFill>
                  <a:srgbClr val="00FFFF"/>
                </a:solidFill>
              </a:rPr>
              <a:t> 2009; 33:1752-64</a:t>
            </a:r>
          </a:p>
        </p:txBody>
      </p:sp>
    </p:spTree>
    <p:extLst>
      <p:ext uri="{BB962C8B-B14F-4D97-AF65-F5344CB8AC3E}">
        <p14:creationId xmlns:p14="http://schemas.microsoft.com/office/powerpoint/2010/main" val="2316746911"/>
      </p:ext>
    </p:extLst>
  </p:cSld>
  <p:clrMapOvr>
    <a:masterClrMapping/>
  </p:clrMapOvr>
  <p:transition/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78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 </a:t>
            </a:r>
          </a:p>
        </p:txBody>
      </p:sp>
      <p:pic>
        <p:nvPicPr>
          <p:cNvPr id="847877" name="Picture 5" descr="BAC RUL non muc 7 OS09-7667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7000" y="1117600"/>
            <a:ext cx="4635500" cy="5645150"/>
          </a:xfrm>
          <a:prstGeom prst="rect">
            <a:avLst/>
          </a:prstGeom>
          <a:noFill/>
          <a:ln w="9525">
            <a:solidFill>
              <a:schemeClr val="bg2"/>
            </a:solidFill>
            <a:miter lim="800000"/>
            <a:headEnd/>
            <a:tailEnd/>
          </a:ln>
        </p:spPr>
      </p:pic>
      <p:pic>
        <p:nvPicPr>
          <p:cNvPr id="847878" name="Picture 6" descr="Inv ADCA RUL 5 OS09-7667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889500" y="1098550"/>
            <a:ext cx="4159250" cy="5683250"/>
          </a:xfrm>
          <a:prstGeom prst="rect">
            <a:avLst/>
          </a:prstGeom>
          <a:noFill/>
          <a:ln w="9525">
            <a:solidFill>
              <a:schemeClr val="bg2"/>
            </a:solidFill>
            <a:miter lim="800000"/>
            <a:headEnd/>
            <a:tailEnd/>
          </a:ln>
        </p:spPr>
      </p:pic>
      <p:sp>
        <p:nvSpPr>
          <p:cNvPr id="7" name="Rectangle 2"/>
          <p:cNvSpPr txBox="1">
            <a:spLocks noChangeArrowheads="1"/>
          </p:cNvSpPr>
          <p:nvPr/>
        </p:nvSpPr>
        <p:spPr bwMode="auto">
          <a:xfrm>
            <a:off x="1615821" y="-25643"/>
            <a:ext cx="6006077" cy="1197764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vert="horz" wrap="none" lIns="90488" tIns="44450" rIns="90488" bIns="44450" numCol="1" anchor="ctr" anchorCtr="0" compatLnSpc="1">
            <a:prstTxWarp prst="textNoShape">
              <a:avLst/>
            </a:prstTxWarp>
            <a:sp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chemeClr val="tx2"/>
                </a:solidFill>
                <a:latin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chemeClr val="tx2"/>
                </a:solidFill>
                <a:latin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chemeClr val="tx2"/>
                </a:solidFill>
                <a:latin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chemeClr val="tx2"/>
                </a:solidFill>
                <a:latin typeface="Arial" charset="0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chemeClr val="tx2"/>
                </a:solidFill>
                <a:latin typeface="Arial" charset="0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chemeClr val="tx2"/>
                </a:solidFill>
                <a:latin typeface="Arial" charset="0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chemeClr val="tx2"/>
                </a:solidFill>
                <a:latin typeface="Arial" charset="0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chemeClr val="tx2"/>
                </a:solidFill>
                <a:latin typeface="Arial" charset="0"/>
              </a:defRPr>
            </a:lvl9pPr>
          </a:lstStyle>
          <a:p>
            <a:r>
              <a:rPr lang="en-US" sz="3600" dirty="0"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</a:rPr>
              <a:t>Comprehensive Histologic </a:t>
            </a:r>
            <a:br>
              <a:rPr lang="en-US" sz="3600" dirty="0"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</a:rPr>
            </a:br>
            <a:r>
              <a:rPr lang="en-US" sz="3600" dirty="0"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</a:rPr>
              <a:t>Assessment</a:t>
            </a:r>
          </a:p>
        </p:txBody>
      </p:sp>
      <p:sp>
        <p:nvSpPr>
          <p:cNvPr id="847874" name="Rectangle 2"/>
          <p:cNvSpPr>
            <a:spLocks noGrp="1" noChangeArrowheads="1"/>
          </p:cNvSpPr>
          <p:nvPr>
            <p:ph type="title"/>
          </p:nvPr>
        </p:nvSpPr>
        <p:spPr>
          <a:xfrm>
            <a:off x="1712906" y="5910447"/>
            <a:ext cx="1447813" cy="828432"/>
          </a:xfrm>
          <a:solidFill>
            <a:schemeClr val="tx1"/>
          </a:solidFill>
          <a:ln>
            <a:solidFill>
              <a:srgbClr val="414141"/>
            </a:solidFill>
          </a:ln>
        </p:spPr>
        <p:txBody>
          <a:bodyPr/>
          <a:lstStyle/>
          <a:p>
            <a:r>
              <a:rPr lang="en-US" sz="4800" dirty="0">
                <a:solidFill>
                  <a:schemeClr val="bg2"/>
                </a:solidFill>
              </a:rPr>
              <a:t>RUL</a:t>
            </a:r>
          </a:p>
        </p:txBody>
      </p:sp>
      <p:sp>
        <p:nvSpPr>
          <p:cNvPr id="847876" name="Rectangle 4"/>
          <p:cNvSpPr>
            <a:spLocks noChangeArrowheads="1"/>
          </p:cNvSpPr>
          <p:nvPr/>
        </p:nvSpPr>
        <p:spPr bwMode="auto">
          <a:xfrm>
            <a:off x="6065853" y="5891009"/>
            <a:ext cx="1504920" cy="828432"/>
          </a:xfrm>
          <a:prstGeom prst="rect">
            <a:avLst/>
          </a:prstGeom>
          <a:solidFill>
            <a:schemeClr val="tx1"/>
          </a:solidFill>
          <a:ln w="12700">
            <a:solidFill>
              <a:srgbClr val="414141"/>
            </a:solidFill>
            <a:miter lim="800000"/>
            <a:headEnd/>
            <a:tailEnd/>
          </a:ln>
          <a:effectLst>
            <a:outerShdw blurRad="63500" dist="38099" dir="2700000" algn="ctr" rotWithShape="0">
              <a:srgbClr val="000000">
                <a:alpha val="74998"/>
              </a:srgbClr>
            </a:outerShdw>
          </a:effectLst>
        </p:spPr>
        <p:txBody>
          <a:bodyPr wrap="none" lIns="90488" tIns="44450" rIns="90488" bIns="44450" anchor="ctr">
            <a:prstTxWarp prst="textNoShape">
              <a:avLst/>
            </a:prstTxWarp>
            <a:spAutoFit/>
          </a:bodyPr>
          <a:lstStyle/>
          <a:p>
            <a:pPr algn="ctr" eaLnBrk="1" hangingPunct="1"/>
            <a:r>
              <a:rPr lang="en-US" sz="4800" dirty="0">
                <a:solidFill>
                  <a:schemeClr val="bg2"/>
                </a:solidFill>
                <a:effectLst/>
              </a:rPr>
              <a:t>RML</a:t>
            </a:r>
          </a:p>
        </p:txBody>
      </p:sp>
    </p:spTree>
    <p:extLst>
      <p:ext uri="{BB962C8B-B14F-4D97-AF65-F5344CB8AC3E}">
        <p14:creationId xmlns:p14="http://schemas.microsoft.com/office/powerpoint/2010/main" val="1321048526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78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78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" dur="500" fill="hold"/>
                                        <p:tgtEl>
                                          <p:spTgt spid="8478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8478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47876" grpId="0" animBg="1"/>
    </p:bldLst>
  </p:timing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Content Placeholder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824257509"/>
              </p:ext>
            </p:extLst>
          </p:nvPr>
        </p:nvGraphicFramePr>
        <p:xfrm>
          <a:off x="304800" y="457200"/>
          <a:ext cx="8534400" cy="56337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002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4384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4384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0574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81000">
                <a:tc>
                  <a:txBody>
                    <a:bodyPr/>
                    <a:lstStyle/>
                    <a:p>
                      <a:r>
                        <a:rPr lang="en-US" dirty="0"/>
                        <a:t>Case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Tumor 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Tumor</a:t>
                      </a:r>
                      <a:r>
                        <a:rPr lang="en-US" baseline="0" dirty="0"/>
                        <a:t> 2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Prediction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Case 1</a:t>
                      </a:r>
                    </a:p>
                    <a:p>
                      <a:r>
                        <a:rPr lang="en-US" dirty="0"/>
                        <a:t>Reviewer 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AD Cribriform</a:t>
                      </a:r>
                      <a:r>
                        <a:rPr lang="en-US" baseline="0" dirty="0"/>
                        <a:t> 80% </a:t>
                      </a:r>
                      <a:r>
                        <a:rPr lang="en-US" baseline="0" dirty="0" err="1"/>
                        <a:t>Acinar</a:t>
                      </a:r>
                      <a:r>
                        <a:rPr lang="en-US" baseline="0" dirty="0"/>
                        <a:t> 10% Solid 10%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AD </a:t>
                      </a:r>
                      <a:r>
                        <a:rPr lang="en-US" dirty="0" err="1"/>
                        <a:t>Acinar</a:t>
                      </a:r>
                      <a:r>
                        <a:rPr lang="en-US" dirty="0"/>
                        <a:t> 50%</a:t>
                      </a:r>
                    </a:p>
                    <a:p>
                      <a:r>
                        <a:rPr lang="en-US" dirty="0" err="1"/>
                        <a:t>Lepidic</a:t>
                      </a:r>
                      <a:r>
                        <a:rPr lang="en-US" baseline="0" dirty="0"/>
                        <a:t> 40% Papillary 10%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Independent 1aries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229360">
                <a:tc>
                  <a:txBody>
                    <a:bodyPr/>
                    <a:lstStyle/>
                    <a:p>
                      <a:r>
                        <a:rPr lang="en-US" dirty="0"/>
                        <a:t>Case 1</a:t>
                      </a:r>
                    </a:p>
                    <a:p>
                      <a:r>
                        <a:rPr lang="en-US" dirty="0"/>
                        <a:t>Reviewer 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AD Solid 50% Cribriform</a:t>
                      </a:r>
                      <a:r>
                        <a:rPr lang="en-US" baseline="0" dirty="0"/>
                        <a:t> 50%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AD Papillary 40% </a:t>
                      </a:r>
                      <a:r>
                        <a:rPr lang="en-US" dirty="0" err="1"/>
                        <a:t>Acinar</a:t>
                      </a:r>
                      <a:r>
                        <a:rPr lang="en-US" dirty="0"/>
                        <a:t> 30%</a:t>
                      </a:r>
                      <a:r>
                        <a:rPr lang="en-US" baseline="0" dirty="0"/>
                        <a:t> </a:t>
                      </a:r>
                      <a:r>
                        <a:rPr lang="en-US" baseline="0" dirty="0" err="1"/>
                        <a:t>Lepidic</a:t>
                      </a:r>
                      <a:r>
                        <a:rPr lang="en-US" baseline="0" dirty="0"/>
                        <a:t> 10% Cribriform 10% Solid 10%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Independent</a:t>
                      </a:r>
                      <a:r>
                        <a:rPr lang="en-US" baseline="0" dirty="0"/>
                        <a:t> 1aries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Case 2</a:t>
                      </a:r>
                    </a:p>
                    <a:p>
                      <a:r>
                        <a:rPr lang="en-US" dirty="0"/>
                        <a:t>Reviewer 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AD </a:t>
                      </a:r>
                      <a:r>
                        <a:rPr lang="en-US" dirty="0" err="1"/>
                        <a:t>Acinar</a:t>
                      </a:r>
                      <a:r>
                        <a:rPr lang="en-US" dirty="0"/>
                        <a:t> 70% </a:t>
                      </a:r>
                      <a:r>
                        <a:rPr lang="en-US" dirty="0" err="1"/>
                        <a:t>Lepidic</a:t>
                      </a:r>
                      <a:r>
                        <a:rPr lang="en-US" dirty="0"/>
                        <a:t> 30%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MIA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Independent 1aries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Case 2</a:t>
                      </a:r>
                    </a:p>
                    <a:p>
                      <a:r>
                        <a:rPr lang="en-US" dirty="0"/>
                        <a:t>Reviewer</a:t>
                      </a:r>
                      <a:r>
                        <a:rPr lang="en-US" baseline="0" dirty="0"/>
                        <a:t> 2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AD </a:t>
                      </a:r>
                      <a:r>
                        <a:rPr lang="en-US" dirty="0" err="1"/>
                        <a:t>Acinar</a:t>
                      </a:r>
                      <a:r>
                        <a:rPr lang="en-US" dirty="0"/>
                        <a:t> 50%</a:t>
                      </a:r>
                      <a:r>
                        <a:rPr lang="en-US" baseline="0" dirty="0"/>
                        <a:t> Papillary 50%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AD </a:t>
                      </a:r>
                      <a:r>
                        <a:rPr lang="en-US" dirty="0" err="1"/>
                        <a:t>Lepidic</a:t>
                      </a:r>
                      <a:r>
                        <a:rPr lang="en-US" dirty="0"/>
                        <a:t> 70% </a:t>
                      </a:r>
                      <a:r>
                        <a:rPr lang="en-US" dirty="0" err="1"/>
                        <a:t>Acinar</a:t>
                      </a:r>
                      <a:r>
                        <a:rPr lang="en-US" dirty="0"/>
                        <a:t> </a:t>
                      </a:r>
                      <a:r>
                        <a:rPr lang="en-US" baseline="0" dirty="0"/>
                        <a:t>30%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Independent</a:t>
                      </a:r>
                      <a:r>
                        <a:rPr lang="en-US" baseline="0" dirty="0"/>
                        <a:t> 1aries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Case 3</a:t>
                      </a:r>
                    </a:p>
                    <a:p>
                      <a:r>
                        <a:rPr lang="en-US" dirty="0"/>
                        <a:t>Reviewer 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AD Solid</a:t>
                      </a:r>
                      <a:r>
                        <a:rPr lang="en-US" baseline="0" dirty="0"/>
                        <a:t> 45% </a:t>
                      </a:r>
                      <a:r>
                        <a:rPr lang="en-US" baseline="0" dirty="0" err="1"/>
                        <a:t>Acinar</a:t>
                      </a:r>
                      <a:r>
                        <a:rPr lang="en-US" baseline="0" dirty="0"/>
                        <a:t> 35% </a:t>
                      </a:r>
                      <a:r>
                        <a:rPr lang="en-US" baseline="0" dirty="0" err="1"/>
                        <a:t>Lepidic</a:t>
                      </a:r>
                      <a:r>
                        <a:rPr lang="en-US" baseline="0" dirty="0"/>
                        <a:t> 20%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AD </a:t>
                      </a:r>
                      <a:r>
                        <a:rPr lang="en-US" dirty="0" err="1"/>
                        <a:t>Acinar</a:t>
                      </a:r>
                      <a:r>
                        <a:rPr lang="en-US" dirty="0"/>
                        <a:t> 70%</a:t>
                      </a:r>
                      <a:r>
                        <a:rPr lang="en-US" baseline="0" dirty="0"/>
                        <a:t> </a:t>
                      </a:r>
                      <a:r>
                        <a:rPr lang="en-US" baseline="0" dirty="0" err="1"/>
                        <a:t>Lepidic</a:t>
                      </a:r>
                      <a:r>
                        <a:rPr lang="en-US" baseline="0" dirty="0"/>
                        <a:t> 20% Solid 10%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Independent</a:t>
                      </a:r>
                      <a:r>
                        <a:rPr lang="en-US" baseline="0" dirty="0"/>
                        <a:t> 1aries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Case 3 </a:t>
                      </a:r>
                    </a:p>
                    <a:p>
                      <a:r>
                        <a:rPr lang="en-US" dirty="0"/>
                        <a:t>Reviewer</a:t>
                      </a:r>
                      <a:r>
                        <a:rPr lang="en-US" baseline="0" dirty="0"/>
                        <a:t> 2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AD </a:t>
                      </a:r>
                      <a:r>
                        <a:rPr lang="en-US" dirty="0" err="1"/>
                        <a:t>Acinar</a:t>
                      </a:r>
                      <a:r>
                        <a:rPr lang="en-US" dirty="0"/>
                        <a:t> 50% Solid 20% </a:t>
                      </a:r>
                      <a:r>
                        <a:rPr lang="en-US" dirty="0" err="1"/>
                        <a:t>Lepidic</a:t>
                      </a:r>
                      <a:r>
                        <a:rPr lang="en-US" baseline="0" dirty="0"/>
                        <a:t> 20% Cribriform 10%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AD </a:t>
                      </a:r>
                      <a:r>
                        <a:rPr lang="en-US" dirty="0" err="1"/>
                        <a:t>Acinar</a:t>
                      </a:r>
                      <a:r>
                        <a:rPr lang="en-US" dirty="0"/>
                        <a:t> 40% </a:t>
                      </a:r>
                      <a:r>
                        <a:rPr lang="en-US" dirty="0" err="1"/>
                        <a:t>Lepidic</a:t>
                      </a:r>
                      <a:r>
                        <a:rPr lang="en-US" baseline="0" dirty="0"/>
                        <a:t> 30% Solid 20% Papillary 10%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Metastasis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2625896" y="6319361"/>
            <a:ext cx="364715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b="1" dirty="0">
                <a:solidFill>
                  <a:srgbClr val="00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Murphy et al JCO 2014; 32:4050</a:t>
            </a:r>
          </a:p>
        </p:txBody>
      </p:sp>
    </p:spTree>
    <p:extLst>
      <p:ext uri="{BB962C8B-B14F-4D97-AF65-F5344CB8AC3E}">
        <p14:creationId xmlns:p14="http://schemas.microsoft.com/office/powerpoint/2010/main" val="2636517794"/>
      </p:ext>
    </p:extLst>
  </p:cSld>
  <p:clrMapOvr>
    <a:masterClrMapping/>
  </p:clrMapOvr>
  <p:transition/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70168" y="130225"/>
            <a:ext cx="5397312" cy="1320874"/>
          </a:xfrm>
        </p:spPr>
        <p:txBody>
          <a:bodyPr/>
          <a:lstStyle/>
          <a:p>
            <a:r>
              <a:rPr 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Reproducibility in</a:t>
            </a:r>
            <a:br>
              <a:rPr 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</a:t>
            </a:r>
            <a:r>
              <a:rPr 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etermining </a:t>
            </a:r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</a:t>
            </a:r>
            <a:r>
              <a:rPr 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ineage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58368" y="1752600"/>
            <a:ext cx="7827264" cy="4419600"/>
          </a:xfrm>
        </p:spPr>
        <p:txBody>
          <a:bodyPr/>
          <a:lstStyle/>
          <a:p>
            <a:pPr>
              <a:buClr>
                <a:schemeClr val="tx2"/>
              </a:buClr>
              <a:buSzPct val="120000"/>
              <a:buFont typeface="Arial" charset="0"/>
              <a:buChar char="•"/>
            </a:pPr>
            <a:r>
              <a:rPr lang="en-US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Agreement on predominant pattern in 12/16 (75%)</a:t>
            </a:r>
          </a:p>
          <a:p>
            <a:pPr>
              <a:buClr>
                <a:schemeClr val="tx2"/>
              </a:buClr>
              <a:buSzPct val="120000"/>
              <a:buFont typeface="Arial" charset="0"/>
              <a:buChar char="•"/>
            </a:pPr>
            <a:r>
              <a:rPr lang="en-US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When in doubt, share</a:t>
            </a:r>
          </a:p>
          <a:p>
            <a:pPr>
              <a:buClr>
                <a:schemeClr val="tx2"/>
              </a:buClr>
              <a:buSzPct val="120000"/>
              <a:buFont typeface="Arial" charset="0"/>
              <a:buChar char="•"/>
            </a:pPr>
            <a:r>
              <a:rPr lang="en-US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NGS breakpoints-  able to accurately classify tumors predicted to be independent primaries or metastases.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625896" y="6319361"/>
            <a:ext cx="364715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b="1" dirty="0">
                <a:solidFill>
                  <a:srgbClr val="00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Murphy et al JCO 2014; 32:4050</a:t>
            </a:r>
          </a:p>
        </p:txBody>
      </p:sp>
    </p:spTree>
    <p:extLst>
      <p:ext uri="{BB962C8B-B14F-4D97-AF65-F5344CB8AC3E}">
        <p14:creationId xmlns:p14="http://schemas.microsoft.com/office/powerpoint/2010/main" val="31691726"/>
      </p:ext>
    </p:extLst>
  </p:cSld>
  <p:clrMapOvr>
    <a:masterClrMapping/>
  </p:clrMapOvr>
  <p:transition/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8412" y="379178"/>
            <a:ext cx="7280840" cy="705321"/>
          </a:xfrm>
        </p:spPr>
        <p:txBody>
          <a:bodyPr/>
          <a:lstStyle/>
          <a:p>
            <a:r>
              <a:rPr lang="en-US" dirty="0"/>
              <a:t>Molecular Profiling Summary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554746"/>
            <a:ext cx="7772400" cy="4114800"/>
          </a:xfrm>
        </p:spPr>
        <p:txBody>
          <a:bodyPr/>
          <a:lstStyle/>
          <a:p>
            <a:pPr>
              <a:buClr>
                <a:schemeClr val="tx2"/>
              </a:buClr>
              <a:buSzPct val="120000"/>
            </a:pPr>
            <a:r>
              <a:rPr lang="en-US" sz="3600" dirty="0">
                <a:effectLst/>
              </a:rPr>
              <a:t>CGH recommended</a:t>
            </a:r>
          </a:p>
          <a:p>
            <a:pPr>
              <a:buClr>
                <a:schemeClr val="tx2"/>
              </a:buClr>
              <a:buSzPct val="120000"/>
            </a:pPr>
            <a:r>
              <a:rPr lang="en-US" sz="3600" dirty="0">
                <a:effectLst/>
              </a:rPr>
              <a:t>NGS</a:t>
            </a:r>
          </a:p>
          <a:p>
            <a:pPr lvl="1">
              <a:buClr>
                <a:schemeClr val="tx2"/>
              </a:buClr>
              <a:buSzPct val="120000"/>
            </a:pPr>
            <a:r>
              <a:rPr lang="en-US" sz="3600" dirty="0">
                <a:effectLst/>
              </a:rPr>
              <a:t> Same mutations can be present in different tumor types</a:t>
            </a:r>
          </a:p>
          <a:p>
            <a:pPr lvl="1">
              <a:buClr>
                <a:schemeClr val="tx2"/>
              </a:buClr>
              <a:buSzPct val="120000"/>
            </a:pPr>
            <a:r>
              <a:rPr lang="en-US" sz="3600" dirty="0">
                <a:effectLst/>
              </a:rPr>
              <a:t> Correlation with histology key</a:t>
            </a:r>
          </a:p>
        </p:txBody>
      </p:sp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1012825" y="6199188"/>
            <a:ext cx="7118350" cy="80645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lIns="90488" tIns="44450" rIns="90488" bIns="44450">
            <a:prstTxWarp prst="textNoShape">
              <a:avLst/>
            </a:prstTxWarp>
          </a:bodyPr>
          <a:lstStyle/>
          <a:p>
            <a:pPr marL="342900" indent="-342900" algn="ctr">
              <a:spcBef>
                <a:spcPct val="5000"/>
              </a:spcBef>
              <a:buClr>
                <a:schemeClr val="tx1"/>
              </a:buClr>
              <a:buSzPct val="100000"/>
            </a:pPr>
            <a:r>
              <a:rPr lang="en-US" sz="2000" dirty="0">
                <a:solidFill>
                  <a:srgbClr val="00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Dacic S Arch </a:t>
            </a:r>
            <a:r>
              <a:rPr lang="en-US" sz="2000" dirty="0" err="1">
                <a:solidFill>
                  <a:srgbClr val="00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Pathol</a:t>
            </a:r>
            <a:r>
              <a:rPr lang="en-US" sz="2000" dirty="0">
                <a:solidFill>
                  <a:srgbClr val="00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Lab Med 2017:923-6</a:t>
            </a:r>
          </a:p>
        </p:txBody>
      </p:sp>
    </p:spTree>
    <p:extLst>
      <p:ext uri="{BB962C8B-B14F-4D97-AF65-F5344CB8AC3E}">
        <p14:creationId xmlns:p14="http://schemas.microsoft.com/office/powerpoint/2010/main" val="1989360585"/>
      </p:ext>
    </p:extLst>
  </p:cSld>
  <p:clrMapOvr>
    <a:masterClrMapping/>
  </p:clrMapOvr>
  <p:transition/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3890" y="87475"/>
            <a:ext cx="7849906" cy="1936428"/>
          </a:xfrm>
        </p:spPr>
        <p:txBody>
          <a:bodyPr/>
          <a:lstStyle/>
          <a:p>
            <a:r>
              <a:rPr lang="en-US" dirty="0" err="1"/>
              <a:t>Interobserver</a:t>
            </a:r>
            <a:r>
              <a:rPr lang="en-US" dirty="0"/>
              <a:t> Variation Among </a:t>
            </a:r>
            <a:br>
              <a:rPr lang="en-US" dirty="0"/>
            </a:br>
            <a:r>
              <a:rPr lang="en-US" dirty="0"/>
              <a:t>Pathologists Using </a:t>
            </a:r>
            <a:br>
              <a:rPr lang="en-US" dirty="0"/>
            </a:br>
            <a:r>
              <a:rPr lang="en-US" dirty="0"/>
              <a:t>Comprehensive Subtyping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2173871"/>
            <a:ext cx="7772400" cy="4114800"/>
          </a:xfrm>
        </p:spPr>
        <p:txBody>
          <a:bodyPr/>
          <a:lstStyle/>
          <a:p>
            <a:pPr>
              <a:buClr>
                <a:schemeClr val="tx2"/>
              </a:buClr>
              <a:buSzPct val="120000"/>
            </a:pPr>
            <a:r>
              <a:rPr lang="en-US" sz="2800" dirty="0">
                <a:effectLst/>
              </a:rPr>
              <a:t>126 tumors from 48 pts</a:t>
            </a:r>
          </a:p>
          <a:p>
            <a:pPr>
              <a:buClr>
                <a:schemeClr val="tx2"/>
              </a:buClr>
              <a:buSzPct val="120000"/>
            </a:pPr>
            <a:r>
              <a:rPr lang="en-US" sz="2800" dirty="0">
                <a:effectLst/>
              </a:rPr>
              <a:t>Classified by 17 pulmonary pathologists</a:t>
            </a:r>
          </a:p>
          <a:p>
            <a:pPr>
              <a:buClr>
                <a:schemeClr val="tx2"/>
              </a:buClr>
              <a:buSzPct val="120000"/>
            </a:pPr>
            <a:r>
              <a:rPr lang="en-US" sz="2800" dirty="0">
                <a:effectLst/>
              </a:rPr>
              <a:t>Kappa = 0.6 for second primary vs intrapulmonary </a:t>
            </a:r>
            <a:r>
              <a:rPr lang="en-US" sz="2800" dirty="0" err="1">
                <a:effectLst/>
              </a:rPr>
              <a:t>mets</a:t>
            </a:r>
            <a:endParaRPr lang="en-US" sz="2800" dirty="0">
              <a:effectLst/>
            </a:endParaRPr>
          </a:p>
          <a:p>
            <a:pPr>
              <a:buClr>
                <a:schemeClr val="tx2"/>
              </a:buClr>
              <a:buSzPct val="120000"/>
            </a:pPr>
            <a:r>
              <a:rPr lang="en-US" sz="2800" dirty="0">
                <a:effectLst/>
              </a:rPr>
              <a:t>Predominant type, nuclear </a:t>
            </a:r>
            <a:r>
              <a:rPr lang="en-US" sz="2800" dirty="0" err="1">
                <a:effectLst/>
              </a:rPr>
              <a:t>pleomorphism</a:t>
            </a:r>
            <a:r>
              <a:rPr lang="en-US" sz="2800" dirty="0">
                <a:effectLst/>
              </a:rPr>
              <a:t>, cell size, acinar formation, nucleolar size</a:t>
            </a:r>
            <a:r>
              <a:rPr lang="en-US" sz="2800">
                <a:effectLst/>
              </a:rPr>
              <a:t>, mitotic rate</a:t>
            </a:r>
            <a:endParaRPr lang="en-US" sz="2800" dirty="0">
              <a:effectLst/>
            </a:endParaRPr>
          </a:p>
        </p:txBody>
      </p:sp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1012825" y="6199188"/>
            <a:ext cx="7118350" cy="80645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lIns="90488" tIns="44450" rIns="90488" bIns="44450">
            <a:prstTxWarp prst="textNoShape">
              <a:avLst/>
            </a:prstTxWarp>
          </a:bodyPr>
          <a:lstStyle/>
          <a:p>
            <a:pPr marL="342900" indent="-342900" algn="ctr">
              <a:spcBef>
                <a:spcPct val="5000"/>
              </a:spcBef>
              <a:buClr>
                <a:schemeClr val="tx1"/>
              </a:buClr>
              <a:buSzPct val="100000"/>
            </a:pPr>
            <a:r>
              <a:rPr lang="en-US" sz="2000" dirty="0">
                <a:solidFill>
                  <a:srgbClr val="00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Nicholson AG et al. Histopathology JTO 2018; 205-217</a:t>
            </a:r>
          </a:p>
        </p:txBody>
      </p:sp>
    </p:spTree>
    <p:extLst>
      <p:ext uri="{BB962C8B-B14F-4D97-AF65-F5344CB8AC3E}">
        <p14:creationId xmlns:p14="http://schemas.microsoft.com/office/powerpoint/2010/main" val="1821406916"/>
      </p:ext>
    </p:extLst>
  </p:cSld>
  <p:clrMapOvr>
    <a:masterClrMapping/>
  </p:clrMapOvr>
  <p:transition/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00121" y="229454"/>
            <a:ext cx="4143764" cy="705321"/>
          </a:xfrm>
        </p:spPr>
        <p:txBody>
          <a:bodyPr/>
          <a:lstStyle/>
          <a:p>
            <a:r>
              <a:rPr 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Multiple Tumors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2926" y="1236574"/>
            <a:ext cx="8245642" cy="5990391"/>
          </a:xfrm>
        </p:spPr>
        <p:txBody>
          <a:bodyPr/>
          <a:lstStyle/>
          <a:p>
            <a:pPr>
              <a:buClr>
                <a:schemeClr val="tx2"/>
              </a:buClr>
              <a:buSzPct val="120000"/>
            </a:pPr>
            <a:r>
              <a:rPr lang="en-US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If independent primaries</a:t>
            </a:r>
          </a:p>
          <a:p>
            <a:pPr lvl="1">
              <a:buClr>
                <a:schemeClr val="tx2"/>
              </a:buClr>
              <a:buSzPct val="120000"/>
            </a:pPr>
            <a:r>
              <a:rPr lang="en-US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Stage each tumor separately according to its features</a:t>
            </a:r>
          </a:p>
          <a:p>
            <a:pPr>
              <a:buClr>
                <a:schemeClr val="tx2"/>
              </a:buClr>
              <a:buSzPct val="120000"/>
            </a:pPr>
            <a:r>
              <a:rPr lang="en-US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If considered metastasis</a:t>
            </a:r>
          </a:p>
          <a:p>
            <a:pPr lvl="1">
              <a:buClr>
                <a:schemeClr val="tx2"/>
              </a:buClr>
              <a:buSzPct val="120000"/>
            </a:pPr>
            <a:r>
              <a:rPr lang="en-US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No changes from prior edition</a:t>
            </a:r>
          </a:p>
          <a:p>
            <a:pPr marL="457200" lvl="1" indent="0">
              <a:buClr>
                <a:schemeClr val="tx2"/>
              </a:buClr>
              <a:buSzPct val="120000"/>
              <a:buNone/>
            </a:pPr>
            <a:r>
              <a:rPr lang="en-US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T3 Same lobe nodule</a:t>
            </a:r>
          </a:p>
          <a:p>
            <a:pPr marL="457200" lvl="1" indent="0">
              <a:buClr>
                <a:schemeClr val="tx2"/>
              </a:buClr>
              <a:buSzPct val="120000"/>
              <a:buNone/>
            </a:pPr>
            <a:r>
              <a:rPr lang="en-US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T4 Same-side different lobe nodule</a:t>
            </a:r>
          </a:p>
          <a:p>
            <a:pPr marL="457200" lvl="1" indent="0">
              <a:buClr>
                <a:schemeClr val="tx2"/>
              </a:buClr>
              <a:buSzPct val="120000"/>
              <a:buNone/>
            </a:pPr>
            <a:r>
              <a:rPr lang="en-US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M1a Contralateral nodule</a:t>
            </a:r>
          </a:p>
        </p:txBody>
      </p:sp>
    </p:spTree>
    <p:extLst>
      <p:ext uri="{BB962C8B-B14F-4D97-AF65-F5344CB8AC3E}">
        <p14:creationId xmlns:p14="http://schemas.microsoft.com/office/powerpoint/2010/main" val="2900588553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985" y="351134"/>
            <a:ext cx="7309694" cy="705321"/>
          </a:xfrm>
        </p:spPr>
        <p:txBody>
          <a:bodyPr/>
          <a:lstStyle/>
          <a:p>
            <a:r>
              <a:rPr lang="en-US" dirty="0"/>
              <a:t>T4 Cancer- if same histology </a:t>
            </a:r>
          </a:p>
        </p:txBody>
      </p:sp>
      <p:grpSp>
        <p:nvGrpSpPr>
          <p:cNvPr id="3" name="Group 2"/>
          <p:cNvGrpSpPr/>
          <p:nvPr/>
        </p:nvGrpSpPr>
        <p:grpSpPr>
          <a:xfrm>
            <a:off x="749851" y="1737881"/>
            <a:ext cx="3325534" cy="4163408"/>
            <a:chOff x="7166773" y="-538415"/>
            <a:chExt cx="3325534" cy="4163408"/>
          </a:xfrm>
        </p:grpSpPr>
        <p:pic>
          <p:nvPicPr>
            <p:cNvPr id="4" name="Picture 3" descr="ser006img00021.jpg"/>
            <p:cNvPicPr>
              <a:picLocks noChangeAspect="1"/>
            </p:cNvPicPr>
            <p:nvPr/>
          </p:nvPicPr>
          <p:blipFill rotWithShape="1"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11762" t="21426" r="48128" b="17183"/>
            <a:stretch/>
          </p:blipFill>
          <p:spPr>
            <a:xfrm>
              <a:off x="7166773" y="-538415"/>
              <a:ext cx="3325534" cy="4163408"/>
            </a:xfrm>
            <a:prstGeom prst="rect">
              <a:avLst/>
            </a:prstGeom>
            <a:ln w="6350">
              <a:solidFill>
                <a:schemeClr val="bg1"/>
              </a:solidFill>
            </a:ln>
          </p:spPr>
        </p:pic>
        <p:sp>
          <p:nvSpPr>
            <p:cNvPr id="5" name="Line 6"/>
            <p:cNvSpPr>
              <a:spLocks noChangeShapeType="1"/>
            </p:cNvSpPr>
            <p:nvPr/>
          </p:nvSpPr>
          <p:spPr bwMode="auto">
            <a:xfrm rot="12680602" flipH="1" flipV="1">
              <a:off x="7473673" y="1040234"/>
              <a:ext cx="111436" cy="143017"/>
            </a:xfrm>
            <a:prstGeom prst="line">
              <a:avLst/>
            </a:prstGeom>
            <a:noFill/>
            <a:ln w="63500">
              <a:solidFill>
                <a:srgbClr val="FFFF00"/>
              </a:solidFill>
              <a:round/>
              <a:headEnd/>
              <a:tailEnd type="stealth" w="med" len="lg"/>
            </a:ln>
            <a:effectLst>
              <a:outerShdw dist="25400" dir="2700000" algn="tl" rotWithShape="0">
                <a:prstClr val="black"/>
              </a:outerShdw>
            </a:effectLst>
          </p:spPr>
          <p:txBody>
            <a:bodyPr/>
            <a:lstStyle/>
            <a:p>
              <a:endParaRPr lang="en-US" dirty="0"/>
            </a:p>
          </p:txBody>
        </p:sp>
      </p:grpSp>
      <p:sp>
        <p:nvSpPr>
          <p:cNvPr id="7" name="Rectangle 6"/>
          <p:cNvSpPr/>
          <p:nvPr/>
        </p:nvSpPr>
        <p:spPr>
          <a:xfrm>
            <a:off x="4387726" y="2490948"/>
            <a:ext cx="4456792" cy="2862322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txBody>
          <a:bodyPr wrap="square" anchor="ctr" anchorCtr="1">
            <a:spAutoFit/>
          </a:bodyPr>
          <a:lstStyle/>
          <a:p>
            <a:pPr marL="571500" indent="-571500">
              <a:buClr>
                <a:schemeClr val="tx2"/>
              </a:buClr>
              <a:buSzPct val="120000"/>
              <a:buFont typeface="Arial" panose="020B0604020202020204" pitchFamily="34" charset="0"/>
              <a:buChar char="•"/>
            </a:pPr>
            <a:r>
              <a:rPr lang="en-US" sz="3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1º superior segment RLL</a:t>
            </a:r>
          </a:p>
          <a:p>
            <a:pPr marL="571500" indent="-571500">
              <a:buClr>
                <a:schemeClr val="tx2"/>
              </a:buClr>
              <a:buSzPct val="120000"/>
              <a:buFont typeface="Arial" panose="020B0604020202020204" pitchFamily="34" charset="0"/>
              <a:buChar char="•"/>
            </a:pPr>
            <a:endParaRPr lang="en-US" sz="36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71500" indent="-571500">
              <a:buClr>
                <a:schemeClr val="tx2"/>
              </a:buClr>
              <a:buSzPct val="120000"/>
              <a:buFont typeface="Arial" panose="020B0604020202020204" pitchFamily="34" charset="0"/>
              <a:buChar char="•"/>
            </a:pPr>
            <a:r>
              <a:rPr lang="en-US" sz="3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Tumor nodule RUL-met </a:t>
            </a:r>
          </a:p>
        </p:txBody>
      </p:sp>
    </p:spTree>
    <p:extLst>
      <p:ext uri="{BB962C8B-B14F-4D97-AF65-F5344CB8AC3E}">
        <p14:creationId xmlns:p14="http://schemas.microsoft.com/office/powerpoint/2010/main" val="4171249199"/>
      </p:ext>
    </p:extLst>
  </p:cSld>
  <p:clrMapOvr>
    <a:masterClrMapping/>
  </p:clrMapOvr>
  <p:transition/>
</p:sld>
</file>

<file path=ppt/theme/theme1.xml><?xml version="1.0" encoding="utf-8"?>
<a:theme xmlns:a="http://schemas.openxmlformats.org/drawingml/2006/main" name="MAYO2BU">
  <a:themeElements>
    <a:clrScheme name="">
      <a:dk1>
        <a:srgbClr val="414141"/>
      </a:dk1>
      <a:lt1>
        <a:srgbClr val="FFFFFF"/>
      </a:lt1>
      <a:dk2>
        <a:srgbClr val="063DE9"/>
      </a:dk2>
      <a:lt2>
        <a:srgbClr val="FAFD00"/>
      </a:lt2>
      <a:accent1>
        <a:srgbClr val="0039F0"/>
      </a:accent1>
      <a:accent2>
        <a:srgbClr val="FAFD00"/>
      </a:accent2>
      <a:accent3>
        <a:srgbClr val="AAAFF2"/>
      </a:accent3>
      <a:accent4>
        <a:srgbClr val="DADADA"/>
      </a:accent4>
      <a:accent5>
        <a:srgbClr val="AAAEF6"/>
      </a:accent5>
      <a:accent6>
        <a:srgbClr val="E3E500"/>
      </a:accent6>
      <a:hlink>
        <a:srgbClr val="FE9B03"/>
      </a:hlink>
      <a:folHlink>
        <a:srgbClr val="CECECE"/>
      </a:folHlink>
    </a:clrScheme>
    <a:fontScheme name="MAYO2BU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4400" b="1" i="0" u="none" strike="noStrike" cap="none" normalizeH="0" baseline="0">
            <a:ln>
              <a:noFill/>
            </a:ln>
            <a:solidFill>
              <a:srgbClr val="FFFF0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4400" b="1" i="0" u="none" strike="noStrike" cap="none" normalizeH="0" baseline="0">
            <a:ln>
              <a:noFill/>
            </a:ln>
            <a:solidFill>
              <a:srgbClr val="FFFF0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charset="0"/>
          </a:defRPr>
        </a:defPPr>
      </a:lstStyle>
    </a:lnDef>
  </a:objectDefaults>
  <a:extraClrSchemeLst>
    <a:extraClrScheme>
      <a:clrScheme name="MAYO2BU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AYO2BU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AYO2BU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AYO2BU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AYO2BU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AYO2BU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AYO2BU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1_MAYO2BU">
  <a:themeElements>
    <a:clrScheme name="">
      <a:dk1>
        <a:srgbClr val="414141"/>
      </a:dk1>
      <a:lt1>
        <a:srgbClr val="FFFFFF"/>
      </a:lt1>
      <a:dk2>
        <a:srgbClr val="063DE9"/>
      </a:dk2>
      <a:lt2>
        <a:srgbClr val="FAFD00"/>
      </a:lt2>
      <a:accent1>
        <a:srgbClr val="0039F0"/>
      </a:accent1>
      <a:accent2>
        <a:srgbClr val="FAFD00"/>
      </a:accent2>
      <a:accent3>
        <a:srgbClr val="AAAFF2"/>
      </a:accent3>
      <a:accent4>
        <a:srgbClr val="DADADA"/>
      </a:accent4>
      <a:accent5>
        <a:srgbClr val="AAAEF6"/>
      </a:accent5>
      <a:accent6>
        <a:srgbClr val="E3E500"/>
      </a:accent6>
      <a:hlink>
        <a:srgbClr val="FE9B03"/>
      </a:hlink>
      <a:folHlink>
        <a:srgbClr val="CECECE"/>
      </a:folHlink>
    </a:clrScheme>
    <a:fontScheme name="1_MAYO2BU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4400" b="1" i="0" u="none" strike="noStrike" cap="none" normalizeH="0" baseline="0">
            <a:ln>
              <a:noFill/>
            </a:ln>
            <a:solidFill>
              <a:srgbClr val="FFFF0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4400" b="1" i="0" u="none" strike="noStrike" cap="none" normalizeH="0" baseline="0">
            <a:ln>
              <a:noFill/>
            </a:ln>
            <a:solidFill>
              <a:srgbClr val="FFFF0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charset="0"/>
          </a:defRPr>
        </a:defPPr>
      </a:lstStyle>
    </a:lnDef>
  </a:objectDefaults>
  <a:extraClrSchemeLst>
    <a:extraClrScheme>
      <a:clrScheme name="1_MAYO2BU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MAYO2BU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MAYO2BU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MAYO2BU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MAYO2BU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MAYO2BU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MAYO2BU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C:\Program Files\Microsoft Office\Templates\Mayo PPT97 Templates\MAYO2BU.pot</Template>
  <TotalTime>6925</TotalTime>
  <Words>2470</Words>
  <Application>Microsoft Office PowerPoint</Application>
  <PresentationFormat>On-screen Show (4:3)</PresentationFormat>
  <Paragraphs>470</Paragraphs>
  <Slides>104</Slides>
  <Notes>11</Notes>
  <HiddenSlides>21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104</vt:i4>
      </vt:variant>
    </vt:vector>
  </HeadingPairs>
  <TitlesOfParts>
    <vt:vector size="115" baseType="lpstr">
      <vt:lpstr>ＭＳ Ｐゴシック</vt:lpstr>
      <vt:lpstr>ＭＳ Ｐゴシック</vt:lpstr>
      <vt:lpstr>.AppleSystemUIFont</vt:lpstr>
      <vt:lpstr>Arial</vt:lpstr>
      <vt:lpstr>Calibri</vt:lpstr>
      <vt:lpstr>Helvetica</vt:lpstr>
      <vt:lpstr>Times</vt:lpstr>
      <vt:lpstr>Times New Roman</vt:lpstr>
      <vt:lpstr>Wingdings</vt:lpstr>
      <vt:lpstr>MAYO2BU</vt:lpstr>
      <vt:lpstr>1_MAYO2BU</vt:lpstr>
      <vt:lpstr>Help! How do I Diagnose and Stage this Lung Cancer?</vt:lpstr>
      <vt:lpstr> Disclosures</vt:lpstr>
      <vt:lpstr>Objectives/Outline</vt:lpstr>
      <vt:lpstr>Pathologic Classification  of Lung Cancer</vt:lpstr>
      <vt:lpstr>Adenocarcinoma Classification in  Resection Specimens</vt:lpstr>
      <vt:lpstr>PowerPoint Presentation</vt:lpstr>
      <vt:lpstr>PowerPoint Presentation</vt:lpstr>
      <vt:lpstr>PowerPoint Presentation</vt:lpstr>
      <vt:lpstr>Some Key Points</vt:lpstr>
      <vt:lpstr>Diagnostic Categories on  Small Biopsies/Cytology Specimens</vt:lpstr>
      <vt:lpstr>Atypical Adenomatous Hyperplasia </vt:lpstr>
      <vt:lpstr>Atypical Adenomatous Hyperplasia</vt:lpstr>
      <vt:lpstr>Atypical Adenomatous Hyperplasia</vt:lpstr>
      <vt:lpstr>AAH vs AIS</vt:lpstr>
      <vt:lpstr>PowerPoint Presentation</vt:lpstr>
      <vt:lpstr>Adenocarcinoma in Situ/AIS </vt:lpstr>
      <vt:lpstr>PowerPoint Presentation</vt:lpstr>
      <vt:lpstr>PowerPoint Presentation</vt:lpstr>
      <vt:lpstr>Whence Lepidic?</vt:lpstr>
      <vt:lpstr>AIS</vt:lpstr>
      <vt:lpstr>PowerPoint Presentation</vt:lpstr>
      <vt:lpstr>PowerPoint Presentation</vt:lpstr>
      <vt:lpstr>PowerPoint Presentation</vt:lpstr>
      <vt:lpstr>PowerPoint Presentation</vt:lpstr>
      <vt:lpstr>Minimally Invasive Adeno (MIA)  </vt:lpstr>
      <vt:lpstr>Defining Invasion</vt:lpstr>
      <vt:lpstr>PowerPoint Presentation</vt:lpstr>
      <vt:lpstr>PowerPoint Presentation</vt:lpstr>
      <vt:lpstr>PowerPoint Presentation</vt:lpstr>
      <vt:lpstr>PowerPoint Presentation</vt:lpstr>
      <vt:lpstr>Minimally Invasive  Adenocarcinoma</vt:lpstr>
      <vt:lpstr>Major Adenocarcinoma Subtypes</vt:lpstr>
      <vt:lpstr>PowerPoint Presentation</vt:lpstr>
      <vt:lpstr>Lepidic Predominant Adenocarcinoma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Criteria for Micropapillary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Small Biopsy and  Cytology Diagnosis </vt:lpstr>
      <vt:lpstr>Randomized Phase II Trial Comparing  Bevacizumab* plus Carboplatin and  Paclitaxel with  Carboplatin and Paclitaxel Alone  in Previously Untreated Locally Advanced  or Metastatic Non-small Cell Lung Cancer</vt:lpstr>
      <vt:lpstr>PowerPoint Presentation</vt:lpstr>
      <vt:lpstr>PowerPoint Presentation</vt:lpstr>
      <vt:lpstr>PowerPoint Presentation</vt:lpstr>
      <vt:lpstr>Squamous Carcinoma  Malignant epithelial tumor showing,</vt:lpstr>
      <vt:lpstr>PowerPoint Presentation</vt:lpstr>
      <vt:lpstr>WHO Recommendation for  Small Biopsies  and Cytology</vt:lpstr>
      <vt:lpstr>Small Biopsy and  Cytology Diagnosis </vt:lpstr>
      <vt:lpstr>PowerPoint Presentation</vt:lpstr>
      <vt:lpstr>Additional Caveats</vt:lpstr>
      <vt:lpstr>PowerPoint Presentation</vt:lpstr>
      <vt:lpstr>PowerPoint Presentation</vt:lpstr>
      <vt:lpstr>Diagnosis of ADCA on Needle or  Transbronchial Biopsy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AJCC 8th Edition:  Guiding Principles</vt:lpstr>
      <vt:lpstr>PowerPoint Presentation</vt:lpstr>
      <vt:lpstr>Measure the Gross if at all possible  ~ 10% shrinkage</vt:lpstr>
      <vt:lpstr>PowerPoint Presentation</vt:lpstr>
      <vt:lpstr>PowerPoint Presentation</vt:lpstr>
      <vt:lpstr>PowerPoint Presentation</vt:lpstr>
      <vt:lpstr>Part Solid, Part GG</vt:lpstr>
      <vt:lpstr>PowerPoint Presentation</vt:lpstr>
      <vt:lpstr>T2 due to atelectasis or obstructive  pneumonia that extends to the hilar region,  involving all or part of the lung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Staging of Multiple Tumors</vt:lpstr>
      <vt:lpstr>Multiple Lung Carcinomas</vt:lpstr>
      <vt:lpstr>PowerPoint Presentation</vt:lpstr>
      <vt:lpstr>Pathologic criteria* requires resection</vt:lpstr>
      <vt:lpstr>Comprehensive Assessment</vt:lpstr>
      <vt:lpstr>RUL</vt:lpstr>
      <vt:lpstr>PowerPoint Presentation</vt:lpstr>
      <vt:lpstr>Reproducibility in  Determining Lineage</vt:lpstr>
      <vt:lpstr>Molecular Profiling Summary</vt:lpstr>
      <vt:lpstr>Interobserver Variation Among  Pathologists Using  Comprehensive Subtyping</vt:lpstr>
      <vt:lpstr>Multiple Tumors</vt:lpstr>
      <vt:lpstr>T4 Cancer- if same histology </vt:lpstr>
      <vt:lpstr>Multiple Ground Glass or Lepidic  Predominant Tumors (non-mucinous)</vt:lpstr>
      <vt:lpstr>PowerPoint Presentation</vt:lpstr>
      <vt:lpstr>PowerPoint Presentation</vt:lpstr>
      <vt:lpstr>…A long way from Liebow</vt:lpstr>
      <vt:lpstr>Thank you</vt:lpstr>
    </vt:vector>
  </TitlesOfParts>
  <Company>Mayo Foundation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No Slide Title</dc:title>
  <dc:creator>MXA03</dc:creator>
  <cp:lastModifiedBy>Raavi Gupta</cp:lastModifiedBy>
  <cp:revision>488</cp:revision>
  <cp:lastPrinted>2004-09-20T13:03:14Z</cp:lastPrinted>
  <dcterms:created xsi:type="dcterms:W3CDTF">2011-07-26T23:22:39Z</dcterms:created>
  <dcterms:modified xsi:type="dcterms:W3CDTF">2018-05-01T22:51:57Z</dcterms:modified>
</cp:coreProperties>
</file>